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webp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</p:sldMasterIdLst>
  <p:notesMasterIdLst>
    <p:notesMasterId r:id="rId70"/>
  </p:notesMasterIdLst>
  <p:sldIdLst>
    <p:sldId id="256" r:id="rId4"/>
    <p:sldId id="318" r:id="rId5"/>
    <p:sldId id="317" r:id="rId6"/>
    <p:sldId id="316" r:id="rId7"/>
    <p:sldId id="302" r:id="rId8"/>
    <p:sldId id="324" r:id="rId9"/>
    <p:sldId id="260" r:id="rId10"/>
    <p:sldId id="261" r:id="rId11"/>
    <p:sldId id="262" r:id="rId12"/>
    <p:sldId id="263" r:id="rId13"/>
    <p:sldId id="303" r:id="rId14"/>
    <p:sldId id="304" r:id="rId15"/>
    <p:sldId id="305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64" r:id="rId24"/>
    <p:sldId id="265" r:id="rId25"/>
    <p:sldId id="266" r:id="rId26"/>
    <p:sldId id="267" r:id="rId27"/>
    <p:sldId id="268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77" r:id="rId37"/>
    <p:sldId id="278" r:id="rId38"/>
    <p:sldId id="342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270" r:id="rId59"/>
    <p:sldId id="340" r:id="rId60"/>
    <p:sldId id="341" r:id="rId61"/>
    <p:sldId id="319" r:id="rId62"/>
    <p:sldId id="257" r:id="rId63"/>
    <p:sldId id="258" r:id="rId64"/>
    <p:sldId id="259" r:id="rId65"/>
    <p:sldId id="325" r:id="rId66"/>
    <p:sldId id="326" r:id="rId67"/>
    <p:sldId id="327" r:id="rId68"/>
    <p:sldId id="328" r:id="rId6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536AEA8-FDD2-4FDB-AB38-F4BA794AD1C6}">
          <p14:sldIdLst>
            <p14:sldId id="256"/>
            <p14:sldId id="318"/>
            <p14:sldId id="317"/>
            <p14:sldId id="316"/>
          </p14:sldIdLst>
        </p14:section>
        <p14:section name="Create and configure bank accounts" id="{45E7D8DD-A260-49F9-939F-20FD9F560F7C}">
          <p14:sldIdLst>
            <p14:sldId id="302"/>
            <p14:sldId id="324"/>
            <p14:sldId id="260"/>
            <p14:sldId id="261"/>
            <p14:sldId id="262"/>
            <p14:sldId id="263"/>
            <p14:sldId id="303"/>
            <p14:sldId id="304"/>
            <p14:sldId id="305"/>
            <p14:sldId id="269"/>
            <p14:sldId id="271"/>
            <p14:sldId id="272"/>
            <p14:sldId id="273"/>
            <p14:sldId id="274"/>
            <p14:sldId id="275"/>
            <p14:sldId id="276"/>
            <p14:sldId id="264"/>
            <p14:sldId id="265"/>
            <p14:sldId id="266"/>
            <p14:sldId id="267"/>
            <p14:sldId id="268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ash Clearing" id="{BCEE590D-93BE-450D-B241-A6A04D1BE054}">
          <p14:sldIdLst>
            <p14:sldId id="277"/>
            <p14:sldId id="278"/>
            <p14:sldId id="342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Bank Reconciliations" id="{31E7FE99-E8B9-4071-9620-8B3DF89B657D}">
          <p14:sldIdLst>
            <p14:sldId id="286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270"/>
            <p14:sldId id="340"/>
            <p14:sldId id="341"/>
          </p14:sldIdLst>
        </p14:section>
        <p14:section name="Cash Forcast" id="{2196D8A9-E9C8-46D6-947E-34680033976E}">
          <p14:sldIdLst>
            <p14:sldId id="319"/>
            <p14:sldId id="257"/>
            <p14:sldId id="258"/>
            <p14:sldId id="259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53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svg"/><Relationship Id="rId1" Type="http://schemas.openxmlformats.org/officeDocument/2006/relationships/image" Target="../media/image41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54519-A0B7-4926-A84E-A0447E7019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03C6A19-3A7A-4B40-A8B0-F052FBF705ED}">
      <dgm:prSet/>
      <dgm:spPr/>
      <dgm:t>
        <a:bodyPr/>
        <a:lstStyle/>
        <a:p>
          <a:r>
            <a:rPr lang="en-US" dirty="0"/>
            <a:t>Create and configure bank account.</a:t>
          </a:r>
        </a:p>
      </dgm:t>
    </dgm:pt>
    <dgm:pt modelId="{3258E648-86B4-4CE7-9810-8674A3B44514}" type="parTrans" cxnId="{21BFC181-6622-4ECA-8088-27279211D070}">
      <dgm:prSet/>
      <dgm:spPr/>
      <dgm:t>
        <a:bodyPr/>
        <a:lstStyle/>
        <a:p>
          <a:endParaRPr lang="en-US"/>
        </a:p>
      </dgm:t>
    </dgm:pt>
    <dgm:pt modelId="{A3C52304-60E2-424D-9CA4-48B8CB38552F}" type="sibTrans" cxnId="{21BFC181-6622-4ECA-8088-27279211D070}">
      <dgm:prSet/>
      <dgm:spPr/>
      <dgm:t>
        <a:bodyPr/>
        <a:lstStyle/>
        <a:p>
          <a:endParaRPr lang="en-US"/>
        </a:p>
      </dgm:t>
    </dgm:pt>
    <dgm:pt modelId="{DC7FEB2D-6442-485C-BDD0-7E65F4765227}">
      <dgm:prSet/>
      <dgm:spPr/>
      <dgm:t>
        <a:bodyPr/>
        <a:lstStyle/>
        <a:p>
          <a:r>
            <a:rPr lang="en-US" dirty="0"/>
            <a:t>Cash clearing.</a:t>
          </a:r>
        </a:p>
      </dgm:t>
    </dgm:pt>
    <dgm:pt modelId="{1453C264-30AB-4E16-A5EC-AFF851EC99A0}" type="parTrans" cxnId="{F92ED4E6-0B93-4C7D-988F-DC8FE0A7DCB5}">
      <dgm:prSet/>
      <dgm:spPr/>
      <dgm:t>
        <a:bodyPr/>
        <a:lstStyle/>
        <a:p>
          <a:endParaRPr lang="en-US"/>
        </a:p>
      </dgm:t>
    </dgm:pt>
    <dgm:pt modelId="{81EC798E-B325-422D-BBA7-0119CCC7788B}" type="sibTrans" cxnId="{F92ED4E6-0B93-4C7D-988F-DC8FE0A7DCB5}">
      <dgm:prSet/>
      <dgm:spPr/>
      <dgm:t>
        <a:bodyPr/>
        <a:lstStyle/>
        <a:p>
          <a:endParaRPr lang="en-US"/>
        </a:p>
      </dgm:t>
    </dgm:pt>
    <dgm:pt modelId="{4A957049-9F59-43F1-ABEE-54D2631E7FBF}">
      <dgm:prSet/>
      <dgm:spPr/>
      <dgm:t>
        <a:bodyPr/>
        <a:lstStyle/>
        <a:p>
          <a:r>
            <a:rPr lang="en-US" dirty="0"/>
            <a:t>Bank reconciliation.</a:t>
          </a:r>
        </a:p>
      </dgm:t>
    </dgm:pt>
    <dgm:pt modelId="{DC66DB47-FF17-4688-A2DB-67EA8E1EEB50}" type="parTrans" cxnId="{C61DF742-F6E0-4880-AD95-91FC71148955}">
      <dgm:prSet/>
      <dgm:spPr/>
      <dgm:t>
        <a:bodyPr/>
        <a:lstStyle/>
        <a:p>
          <a:endParaRPr lang="en-US"/>
        </a:p>
      </dgm:t>
    </dgm:pt>
    <dgm:pt modelId="{B35C6C6C-DAAE-4AF0-80AE-4D9C6DA6E78A}" type="sibTrans" cxnId="{C61DF742-F6E0-4880-AD95-91FC71148955}">
      <dgm:prSet/>
      <dgm:spPr/>
      <dgm:t>
        <a:bodyPr/>
        <a:lstStyle/>
        <a:p>
          <a:endParaRPr lang="en-US"/>
        </a:p>
      </dgm:t>
    </dgm:pt>
    <dgm:pt modelId="{A526EA31-1D95-4ABE-9C16-C1F59C608F18}">
      <dgm:prSet/>
      <dgm:spPr/>
      <dgm:t>
        <a:bodyPr/>
        <a:lstStyle/>
        <a:p>
          <a:r>
            <a:rPr lang="en-US" dirty="0"/>
            <a:t>Cash forecasting.</a:t>
          </a:r>
        </a:p>
      </dgm:t>
    </dgm:pt>
    <dgm:pt modelId="{654B512D-F79F-4B9A-ADC5-E1BEBEC515E7}" type="parTrans" cxnId="{15AC0B31-0F5A-49FE-BAAD-5A7A83F9ABAA}">
      <dgm:prSet/>
      <dgm:spPr/>
      <dgm:t>
        <a:bodyPr/>
        <a:lstStyle/>
        <a:p>
          <a:endParaRPr lang="en-US"/>
        </a:p>
      </dgm:t>
    </dgm:pt>
    <dgm:pt modelId="{00C9CDBC-D1A2-4DCC-84D7-86FD96F22151}" type="sibTrans" cxnId="{15AC0B31-0F5A-49FE-BAAD-5A7A83F9ABAA}">
      <dgm:prSet/>
      <dgm:spPr/>
      <dgm:t>
        <a:bodyPr/>
        <a:lstStyle/>
        <a:p>
          <a:endParaRPr lang="en-US"/>
        </a:p>
      </dgm:t>
    </dgm:pt>
    <dgm:pt modelId="{CF5F6EEC-D779-44CC-B1F4-D38C67B3BD87}" type="pres">
      <dgm:prSet presAssocID="{C7454519-A0B7-4926-A84E-A0447E70194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0A8C2A-80B8-483F-BA96-5F4C460B43F5}" type="pres">
      <dgm:prSet presAssocID="{303C6A19-3A7A-4B40-A8B0-F052FBF705ED}" presName="compNode" presStyleCnt="0"/>
      <dgm:spPr/>
    </dgm:pt>
    <dgm:pt modelId="{82F1C2B2-6F40-41E2-A73B-9FC2FC3FC960}" type="pres">
      <dgm:prSet presAssocID="{303C6A19-3A7A-4B40-A8B0-F052FBF705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3215AD60-A2A1-42F5-8D2F-D097C7AE65C5}" type="pres">
      <dgm:prSet presAssocID="{303C6A19-3A7A-4B40-A8B0-F052FBF705ED}" presName="spaceRect" presStyleCnt="0"/>
      <dgm:spPr/>
    </dgm:pt>
    <dgm:pt modelId="{F24DD7F8-BA51-4241-9161-C7E12903DEDB}" type="pres">
      <dgm:prSet presAssocID="{303C6A19-3A7A-4B40-A8B0-F052FBF705ED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D049D7F-8D3D-4483-9116-FB5A9E3FB7E6}" type="pres">
      <dgm:prSet presAssocID="{A3C52304-60E2-424D-9CA4-48B8CB38552F}" presName="sibTrans" presStyleCnt="0"/>
      <dgm:spPr/>
    </dgm:pt>
    <dgm:pt modelId="{C6B95282-7BE9-4948-A8F2-1E81F04A1905}" type="pres">
      <dgm:prSet presAssocID="{DC7FEB2D-6442-485C-BDD0-7E65F4765227}" presName="compNode" presStyleCnt="0"/>
      <dgm:spPr/>
    </dgm:pt>
    <dgm:pt modelId="{4E5678D3-7618-40FA-8F49-15455365D37C}" type="pres">
      <dgm:prSet presAssocID="{DC7FEB2D-6442-485C-BDD0-7E65F476522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28FDBA9-99C9-4E5D-AA09-D9C269DB8F69}" type="pres">
      <dgm:prSet presAssocID="{DC7FEB2D-6442-485C-BDD0-7E65F4765227}" presName="spaceRect" presStyleCnt="0"/>
      <dgm:spPr/>
    </dgm:pt>
    <dgm:pt modelId="{00C8E5E0-27D0-442C-B49A-0AF0646B1073}" type="pres">
      <dgm:prSet presAssocID="{DC7FEB2D-6442-485C-BDD0-7E65F4765227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B132AC3-CEC6-438D-B2F3-01C60062185A}" type="pres">
      <dgm:prSet presAssocID="{81EC798E-B325-422D-BBA7-0119CCC7788B}" presName="sibTrans" presStyleCnt="0"/>
      <dgm:spPr/>
    </dgm:pt>
    <dgm:pt modelId="{E8C99FDC-4971-4C49-893B-F5B01016513E}" type="pres">
      <dgm:prSet presAssocID="{4A957049-9F59-43F1-ABEE-54D2631E7FBF}" presName="compNode" presStyleCnt="0"/>
      <dgm:spPr/>
    </dgm:pt>
    <dgm:pt modelId="{ED3429B9-784F-4AC7-8BC0-8761B647BF5F}" type="pres">
      <dgm:prSet presAssocID="{4A957049-9F59-43F1-ABEE-54D2631E7F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87530E42-782B-45AE-A2B1-91535E463B05}" type="pres">
      <dgm:prSet presAssocID="{4A957049-9F59-43F1-ABEE-54D2631E7FBF}" presName="spaceRect" presStyleCnt="0"/>
      <dgm:spPr/>
    </dgm:pt>
    <dgm:pt modelId="{008597C0-482E-45F1-9B85-1DEF57C7E167}" type="pres">
      <dgm:prSet presAssocID="{4A957049-9F59-43F1-ABEE-54D2631E7FB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6D68FF1-9F0D-4E76-9CF7-3C76123E57D2}" type="pres">
      <dgm:prSet presAssocID="{B35C6C6C-DAAE-4AF0-80AE-4D9C6DA6E78A}" presName="sibTrans" presStyleCnt="0"/>
      <dgm:spPr/>
    </dgm:pt>
    <dgm:pt modelId="{780F3F2F-A813-4BD1-A53F-DD402FB19A88}" type="pres">
      <dgm:prSet presAssocID="{A526EA31-1D95-4ABE-9C16-C1F59C608F18}" presName="compNode" presStyleCnt="0"/>
      <dgm:spPr/>
    </dgm:pt>
    <dgm:pt modelId="{0669776F-7271-435F-932B-B6C4AC32E97F}" type="pres">
      <dgm:prSet presAssocID="{A526EA31-1D95-4ABE-9C16-C1F59C608F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DA62CB3C-E643-4D68-858C-A3EB7229DD31}" type="pres">
      <dgm:prSet presAssocID="{A526EA31-1D95-4ABE-9C16-C1F59C608F18}" presName="spaceRect" presStyleCnt="0"/>
      <dgm:spPr/>
    </dgm:pt>
    <dgm:pt modelId="{DAE8B864-1BAB-40A8-943C-5637B053E495}" type="pres">
      <dgm:prSet presAssocID="{A526EA31-1D95-4ABE-9C16-C1F59C608F18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ED4E6-0B93-4C7D-988F-DC8FE0A7DCB5}" srcId="{C7454519-A0B7-4926-A84E-A0447E701947}" destId="{DC7FEB2D-6442-485C-BDD0-7E65F4765227}" srcOrd="1" destOrd="0" parTransId="{1453C264-30AB-4E16-A5EC-AFF851EC99A0}" sibTransId="{81EC798E-B325-422D-BBA7-0119CCC7788B}"/>
    <dgm:cxn modelId="{50D8EF14-BDCD-48F2-A35D-7B32F23605DA}" type="presOf" srcId="{303C6A19-3A7A-4B40-A8B0-F052FBF705ED}" destId="{F24DD7F8-BA51-4241-9161-C7E12903DEDB}" srcOrd="0" destOrd="0" presId="urn:microsoft.com/office/officeart/2018/2/layout/IconLabelList"/>
    <dgm:cxn modelId="{5C976007-DCC9-497B-8AC4-5BA80EE5F382}" type="presOf" srcId="{DC7FEB2D-6442-485C-BDD0-7E65F4765227}" destId="{00C8E5E0-27D0-442C-B49A-0AF0646B1073}" srcOrd="0" destOrd="0" presId="urn:microsoft.com/office/officeart/2018/2/layout/IconLabelList"/>
    <dgm:cxn modelId="{7DCE220E-C816-499E-81B1-EF9862671181}" type="presOf" srcId="{A526EA31-1D95-4ABE-9C16-C1F59C608F18}" destId="{DAE8B864-1BAB-40A8-943C-5637B053E495}" srcOrd="0" destOrd="0" presId="urn:microsoft.com/office/officeart/2018/2/layout/IconLabelList"/>
    <dgm:cxn modelId="{21BFC181-6622-4ECA-8088-27279211D070}" srcId="{C7454519-A0B7-4926-A84E-A0447E701947}" destId="{303C6A19-3A7A-4B40-A8B0-F052FBF705ED}" srcOrd="0" destOrd="0" parTransId="{3258E648-86B4-4CE7-9810-8674A3B44514}" sibTransId="{A3C52304-60E2-424D-9CA4-48B8CB38552F}"/>
    <dgm:cxn modelId="{7EBADB55-641C-4023-B2A2-2677D83C8CEB}" type="presOf" srcId="{4A957049-9F59-43F1-ABEE-54D2631E7FBF}" destId="{008597C0-482E-45F1-9B85-1DEF57C7E167}" srcOrd="0" destOrd="0" presId="urn:microsoft.com/office/officeart/2018/2/layout/IconLabelList"/>
    <dgm:cxn modelId="{15AC0B31-0F5A-49FE-BAAD-5A7A83F9ABAA}" srcId="{C7454519-A0B7-4926-A84E-A0447E701947}" destId="{A526EA31-1D95-4ABE-9C16-C1F59C608F18}" srcOrd="3" destOrd="0" parTransId="{654B512D-F79F-4B9A-ADC5-E1BEBEC515E7}" sibTransId="{00C9CDBC-D1A2-4DCC-84D7-86FD96F22151}"/>
    <dgm:cxn modelId="{C61DF742-F6E0-4880-AD95-91FC71148955}" srcId="{C7454519-A0B7-4926-A84E-A0447E701947}" destId="{4A957049-9F59-43F1-ABEE-54D2631E7FBF}" srcOrd="2" destOrd="0" parTransId="{DC66DB47-FF17-4688-A2DB-67EA8E1EEB50}" sibTransId="{B35C6C6C-DAAE-4AF0-80AE-4D9C6DA6E78A}"/>
    <dgm:cxn modelId="{E9494721-F39E-4935-9DC5-99B933919555}" type="presOf" srcId="{C7454519-A0B7-4926-A84E-A0447E701947}" destId="{CF5F6EEC-D779-44CC-B1F4-D38C67B3BD87}" srcOrd="0" destOrd="0" presId="urn:microsoft.com/office/officeart/2018/2/layout/IconLabelList"/>
    <dgm:cxn modelId="{0EA28F5B-581E-43C4-A59B-D32024CBC219}" type="presParOf" srcId="{CF5F6EEC-D779-44CC-B1F4-D38C67B3BD87}" destId="{7A0A8C2A-80B8-483F-BA96-5F4C460B43F5}" srcOrd="0" destOrd="0" presId="urn:microsoft.com/office/officeart/2018/2/layout/IconLabelList"/>
    <dgm:cxn modelId="{ECE7E2DE-8633-4484-BC3A-9F0E67E0D81E}" type="presParOf" srcId="{7A0A8C2A-80B8-483F-BA96-5F4C460B43F5}" destId="{82F1C2B2-6F40-41E2-A73B-9FC2FC3FC960}" srcOrd="0" destOrd="0" presId="urn:microsoft.com/office/officeart/2018/2/layout/IconLabelList"/>
    <dgm:cxn modelId="{F2020A04-4002-485F-8DAA-D552218D0D4B}" type="presParOf" srcId="{7A0A8C2A-80B8-483F-BA96-5F4C460B43F5}" destId="{3215AD60-A2A1-42F5-8D2F-D097C7AE65C5}" srcOrd="1" destOrd="0" presId="urn:microsoft.com/office/officeart/2018/2/layout/IconLabelList"/>
    <dgm:cxn modelId="{44DAB6D4-6340-4560-91DC-93ADDE6614C6}" type="presParOf" srcId="{7A0A8C2A-80B8-483F-BA96-5F4C460B43F5}" destId="{F24DD7F8-BA51-4241-9161-C7E12903DEDB}" srcOrd="2" destOrd="0" presId="urn:microsoft.com/office/officeart/2018/2/layout/IconLabelList"/>
    <dgm:cxn modelId="{03B2DF1D-889F-46A6-A8A6-8A3DE30F13FF}" type="presParOf" srcId="{CF5F6EEC-D779-44CC-B1F4-D38C67B3BD87}" destId="{8D049D7F-8D3D-4483-9116-FB5A9E3FB7E6}" srcOrd="1" destOrd="0" presId="urn:microsoft.com/office/officeart/2018/2/layout/IconLabelList"/>
    <dgm:cxn modelId="{A04E8317-7A88-4947-9EFB-38E4A293D40C}" type="presParOf" srcId="{CF5F6EEC-D779-44CC-B1F4-D38C67B3BD87}" destId="{C6B95282-7BE9-4948-A8F2-1E81F04A1905}" srcOrd="2" destOrd="0" presId="urn:microsoft.com/office/officeart/2018/2/layout/IconLabelList"/>
    <dgm:cxn modelId="{9A7F15AB-49A5-4AC4-A860-97C747205FAB}" type="presParOf" srcId="{C6B95282-7BE9-4948-A8F2-1E81F04A1905}" destId="{4E5678D3-7618-40FA-8F49-15455365D37C}" srcOrd="0" destOrd="0" presId="urn:microsoft.com/office/officeart/2018/2/layout/IconLabelList"/>
    <dgm:cxn modelId="{ED4524B7-A9FC-40AF-B356-0C618DE7D5E6}" type="presParOf" srcId="{C6B95282-7BE9-4948-A8F2-1E81F04A1905}" destId="{F28FDBA9-99C9-4E5D-AA09-D9C269DB8F69}" srcOrd="1" destOrd="0" presId="urn:microsoft.com/office/officeart/2018/2/layout/IconLabelList"/>
    <dgm:cxn modelId="{865B3C82-F252-47E9-B7EA-8D17D040E74E}" type="presParOf" srcId="{C6B95282-7BE9-4948-A8F2-1E81F04A1905}" destId="{00C8E5E0-27D0-442C-B49A-0AF0646B1073}" srcOrd="2" destOrd="0" presId="urn:microsoft.com/office/officeart/2018/2/layout/IconLabelList"/>
    <dgm:cxn modelId="{FC6C3BFB-3809-49FE-A897-E695EC5C8CE9}" type="presParOf" srcId="{CF5F6EEC-D779-44CC-B1F4-D38C67B3BD87}" destId="{EB132AC3-CEC6-438D-B2F3-01C60062185A}" srcOrd="3" destOrd="0" presId="urn:microsoft.com/office/officeart/2018/2/layout/IconLabelList"/>
    <dgm:cxn modelId="{9AB7DA9A-23E0-47AB-BA3B-F64449C66B91}" type="presParOf" srcId="{CF5F6EEC-D779-44CC-B1F4-D38C67B3BD87}" destId="{E8C99FDC-4971-4C49-893B-F5B01016513E}" srcOrd="4" destOrd="0" presId="urn:microsoft.com/office/officeart/2018/2/layout/IconLabelList"/>
    <dgm:cxn modelId="{C9E12EBF-D2ED-4510-9327-FC772721237C}" type="presParOf" srcId="{E8C99FDC-4971-4C49-893B-F5B01016513E}" destId="{ED3429B9-784F-4AC7-8BC0-8761B647BF5F}" srcOrd="0" destOrd="0" presId="urn:microsoft.com/office/officeart/2018/2/layout/IconLabelList"/>
    <dgm:cxn modelId="{996BD78A-6932-4A51-88E1-7059E3BCE6F7}" type="presParOf" srcId="{E8C99FDC-4971-4C49-893B-F5B01016513E}" destId="{87530E42-782B-45AE-A2B1-91535E463B05}" srcOrd="1" destOrd="0" presId="urn:microsoft.com/office/officeart/2018/2/layout/IconLabelList"/>
    <dgm:cxn modelId="{F19B9BD0-91A8-4F91-8099-0986A974A28E}" type="presParOf" srcId="{E8C99FDC-4971-4C49-893B-F5B01016513E}" destId="{008597C0-482E-45F1-9B85-1DEF57C7E167}" srcOrd="2" destOrd="0" presId="urn:microsoft.com/office/officeart/2018/2/layout/IconLabelList"/>
    <dgm:cxn modelId="{885A7EA8-0812-4FCA-82A4-024384BDF945}" type="presParOf" srcId="{CF5F6EEC-D779-44CC-B1F4-D38C67B3BD87}" destId="{26D68FF1-9F0D-4E76-9CF7-3C76123E57D2}" srcOrd="5" destOrd="0" presId="urn:microsoft.com/office/officeart/2018/2/layout/IconLabelList"/>
    <dgm:cxn modelId="{5DD2FFB2-CFFB-4CEB-96BB-A90C8AC05D0F}" type="presParOf" srcId="{CF5F6EEC-D779-44CC-B1F4-D38C67B3BD87}" destId="{780F3F2F-A813-4BD1-A53F-DD402FB19A88}" srcOrd="6" destOrd="0" presId="urn:microsoft.com/office/officeart/2018/2/layout/IconLabelList"/>
    <dgm:cxn modelId="{5BE55F67-6DAB-42B4-8C97-2FCA633B1BB5}" type="presParOf" srcId="{780F3F2F-A813-4BD1-A53F-DD402FB19A88}" destId="{0669776F-7271-435F-932B-B6C4AC32E97F}" srcOrd="0" destOrd="0" presId="urn:microsoft.com/office/officeart/2018/2/layout/IconLabelList"/>
    <dgm:cxn modelId="{4AAEDC30-55F1-4F00-AE09-F531FFA8B003}" type="presParOf" srcId="{780F3F2F-A813-4BD1-A53F-DD402FB19A88}" destId="{DA62CB3C-E643-4D68-858C-A3EB7229DD31}" srcOrd="1" destOrd="0" presId="urn:microsoft.com/office/officeart/2018/2/layout/IconLabelList"/>
    <dgm:cxn modelId="{76CF5B0C-BD33-405C-AF69-B35C7AA94AD8}" type="presParOf" srcId="{780F3F2F-A813-4BD1-A53F-DD402FB19A88}" destId="{DAE8B864-1BAB-40A8-943C-5637B053E4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9EDBD-D918-4E07-AE88-BCB995271DC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6840A-A6FE-4C09-A247-FFEA32843D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make Clearing for receipt its status should be remitted. </a:t>
          </a:r>
        </a:p>
      </dgm:t>
    </dgm:pt>
    <dgm:pt modelId="{D94C7DFA-EDA5-41CB-9AF8-3417D8BAA2E0}" type="parTrans" cxnId="{7A2C6934-53DC-4EDE-988A-E7C220301F78}">
      <dgm:prSet/>
      <dgm:spPr/>
      <dgm:t>
        <a:bodyPr/>
        <a:lstStyle/>
        <a:p>
          <a:endParaRPr lang="en-US"/>
        </a:p>
      </dgm:t>
    </dgm:pt>
    <dgm:pt modelId="{3107C5F4-DA4B-4A60-9BC0-B4A2D7702E72}" type="sibTrans" cxnId="{7A2C6934-53DC-4EDE-988A-E7C220301F78}">
      <dgm:prSet/>
      <dgm:spPr/>
      <dgm:t>
        <a:bodyPr/>
        <a:lstStyle/>
        <a:p>
          <a:endParaRPr lang="en-US"/>
        </a:p>
      </dgm:t>
    </dgm:pt>
    <dgm:pt modelId="{6BC1F25D-42F3-40FD-A464-E7841B7960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make Clearing for payment of invoice status should be negotiable.</a:t>
          </a:r>
        </a:p>
      </dgm:t>
    </dgm:pt>
    <dgm:pt modelId="{436FC412-1CF4-43B5-9B9A-69E88D33276B}" type="parTrans" cxnId="{E360ED78-8A51-4A10-A341-BF5414E1F322}">
      <dgm:prSet/>
      <dgm:spPr/>
      <dgm:t>
        <a:bodyPr/>
        <a:lstStyle/>
        <a:p>
          <a:endParaRPr lang="en-US"/>
        </a:p>
      </dgm:t>
    </dgm:pt>
    <dgm:pt modelId="{9326B32F-1FFC-4D3B-8EBE-89058376B28E}" type="sibTrans" cxnId="{E360ED78-8A51-4A10-A341-BF5414E1F322}">
      <dgm:prSet/>
      <dgm:spPr/>
      <dgm:t>
        <a:bodyPr/>
        <a:lstStyle/>
        <a:p>
          <a:endParaRPr lang="en-US"/>
        </a:p>
      </dgm:t>
    </dgm:pt>
    <dgm:pt modelId="{E965887C-570B-4E8A-9015-E036B035F578}" type="pres">
      <dgm:prSet presAssocID="{6EF9EDBD-D918-4E07-AE88-BCB995271DC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4195F2-4054-4666-B79F-44C4E5D1A694}" type="pres">
      <dgm:prSet presAssocID="{7B06840A-A6FE-4C09-A247-FFEA32843D79}" presName="compNode" presStyleCnt="0"/>
      <dgm:spPr/>
    </dgm:pt>
    <dgm:pt modelId="{0867C9B6-113C-4CC1-B166-D539F3B0A60E}" type="pres">
      <dgm:prSet presAssocID="{7B06840A-A6FE-4C09-A247-FFEA32843D79}" presName="bgRect" presStyleLbl="bgShp" presStyleIdx="0" presStyleCnt="2"/>
      <dgm:spPr/>
    </dgm:pt>
    <dgm:pt modelId="{6B7FE5E1-3633-44A3-9B2F-84BADB76BFE6}" type="pres">
      <dgm:prSet presAssocID="{7B06840A-A6FE-4C09-A247-FFEA32843D79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0F7B4B8F-45D6-4B87-A849-99DDA19532CE}" type="pres">
      <dgm:prSet presAssocID="{7B06840A-A6FE-4C09-A247-FFEA32843D79}" presName="spaceRect" presStyleCnt="0"/>
      <dgm:spPr/>
    </dgm:pt>
    <dgm:pt modelId="{A2482478-7BAB-4279-863C-7447EE50BD9A}" type="pres">
      <dgm:prSet presAssocID="{7B06840A-A6FE-4C09-A247-FFEA32843D79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2C06DE3-4C67-44D1-ACDA-588FA541BC45}" type="pres">
      <dgm:prSet presAssocID="{3107C5F4-DA4B-4A60-9BC0-B4A2D7702E72}" presName="sibTrans" presStyleCnt="0"/>
      <dgm:spPr/>
    </dgm:pt>
    <dgm:pt modelId="{1E372E82-0DC3-45DB-9F15-BF9930E6102E}" type="pres">
      <dgm:prSet presAssocID="{6BC1F25D-42F3-40FD-A464-E7841B7960AA}" presName="compNode" presStyleCnt="0"/>
      <dgm:spPr/>
    </dgm:pt>
    <dgm:pt modelId="{12B0BE99-7539-4C0C-A092-00C2B4FFD77B}" type="pres">
      <dgm:prSet presAssocID="{6BC1F25D-42F3-40FD-A464-E7841B7960AA}" presName="bgRect" presStyleLbl="bgShp" presStyleIdx="1" presStyleCnt="2"/>
      <dgm:spPr/>
    </dgm:pt>
    <dgm:pt modelId="{BEB4D9FA-6D7C-4CC5-A245-3DEECF8F5819}" type="pres">
      <dgm:prSet presAssocID="{6BC1F25D-42F3-40FD-A464-E7841B7960AA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2ED8B113-8E81-4C3B-9971-476FD3090496}" type="pres">
      <dgm:prSet presAssocID="{6BC1F25D-42F3-40FD-A464-E7841B7960AA}" presName="spaceRect" presStyleCnt="0"/>
      <dgm:spPr/>
    </dgm:pt>
    <dgm:pt modelId="{61B1942E-3B09-41FC-BB7D-2E2AF074B588}" type="pres">
      <dgm:prSet presAssocID="{6BC1F25D-42F3-40FD-A464-E7841B7960AA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A55C8D4-6BAF-4EDA-948B-A564C1446EE7}" type="presOf" srcId="{6EF9EDBD-D918-4E07-AE88-BCB995271DC1}" destId="{E965887C-570B-4E8A-9015-E036B035F578}" srcOrd="0" destOrd="0" presId="urn:microsoft.com/office/officeart/2018/2/layout/IconVerticalSolidList"/>
    <dgm:cxn modelId="{1CA731F6-FB98-48EA-8005-1CABD25CFC01}" type="presOf" srcId="{7B06840A-A6FE-4C09-A247-FFEA32843D79}" destId="{A2482478-7BAB-4279-863C-7447EE50BD9A}" srcOrd="0" destOrd="0" presId="urn:microsoft.com/office/officeart/2018/2/layout/IconVerticalSolidList"/>
    <dgm:cxn modelId="{F2830D00-0D47-4C90-BDD6-25EDED55BA4F}" type="presOf" srcId="{6BC1F25D-42F3-40FD-A464-E7841B7960AA}" destId="{61B1942E-3B09-41FC-BB7D-2E2AF074B588}" srcOrd="0" destOrd="0" presId="urn:microsoft.com/office/officeart/2018/2/layout/IconVerticalSolidList"/>
    <dgm:cxn modelId="{E360ED78-8A51-4A10-A341-BF5414E1F322}" srcId="{6EF9EDBD-D918-4E07-AE88-BCB995271DC1}" destId="{6BC1F25D-42F3-40FD-A464-E7841B7960AA}" srcOrd="1" destOrd="0" parTransId="{436FC412-1CF4-43B5-9B9A-69E88D33276B}" sibTransId="{9326B32F-1FFC-4D3B-8EBE-89058376B28E}"/>
    <dgm:cxn modelId="{7A2C6934-53DC-4EDE-988A-E7C220301F78}" srcId="{6EF9EDBD-D918-4E07-AE88-BCB995271DC1}" destId="{7B06840A-A6FE-4C09-A247-FFEA32843D79}" srcOrd="0" destOrd="0" parTransId="{D94C7DFA-EDA5-41CB-9AF8-3417D8BAA2E0}" sibTransId="{3107C5F4-DA4B-4A60-9BC0-B4A2D7702E72}"/>
    <dgm:cxn modelId="{8C658705-FD80-489F-BB8A-A8C34E18600F}" type="presParOf" srcId="{E965887C-570B-4E8A-9015-E036B035F578}" destId="{774195F2-4054-4666-B79F-44C4E5D1A694}" srcOrd="0" destOrd="0" presId="urn:microsoft.com/office/officeart/2018/2/layout/IconVerticalSolidList"/>
    <dgm:cxn modelId="{673E08DB-C5C7-4EBF-B2A4-A1BA45C68985}" type="presParOf" srcId="{774195F2-4054-4666-B79F-44C4E5D1A694}" destId="{0867C9B6-113C-4CC1-B166-D539F3B0A60E}" srcOrd="0" destOrd="0" presId="urn:microsoft.com/office/officeart/2018/2/layout/IconVerticalSolidList"/>
    <dgm:cxn modelId="{718D8B7E-F65C-470B-94E2-3D000D7F37EC}" type="presParOf" srcId="{774195F2-4054-4666-B79F-44C4E5D1A694}" destId="{6B7FE5E1-3633-44A3-9B2F-84BADB76BFE6}" srcOrd="1" destOrd="0" presId="urn:microsoft.com/office/officeart/2018/2/layout/IconVerticalSolidList"/>
    <dgm:cxn modelId="{B4FE1C77-553E-4CF2-8227-97B158C53E9B}" type="presParOf" srcId="{774195F2-4054-4666-B79F-44C4E5D1A694}" destId="{0F7B4B8F-45D6-4B87-A849-99DDA19532CE}" srcOrd="2" destOrd="0" presId="urn:microsoft.com/office/officeart/2018/2/layout/IconVerticalSolidList"/>
    <dgm:cxn modelId="{1EC430F6-ADE2-4477-9DB4-349C3F97D0C2}" type="presParOf" srcId="{774195F2-4054-4666-B79F-44C4E5D1A694}" destId="{A2482478-7BAB-4279-863C-7447EE50BD9A}" srcOrd="3" destOrd="0" presId="urn:microsoft.com/office/officeart/2018/2/layout/IconVerticalSolidList"/>
    <dgm:cxn modelId="{1357EBEC-DD7D-47C4-ABE2-26B0762CF834}" type="presParOf" srcId="{E965887C-570B-4E8A-9015-E036B035F578}" destId="{62C06DE3-4C67-44D1-ACDA-588FA541BC45}" srcOrd="1" destOrd="0" presId="urn:microsoft.com/office/officeart/2018/2/layout/IconVerticalSolidList"/>
    <dgm:cxn modelId="{214186D2-3AEB-4360-8419-B0E035A226DC}" type="presParOf" srcId="{E965887C-570B-4E8A-9015-E036B035F578}" destId="{1E372E82-0DC3-45DB-9F15-BF9930E6102E}" srcOrd="2" destOrd="0" presId="urn:microsoft.com/office/officeart/2018/2/layout/IconVerticalSolidList"/>
    <dgm:cxn modelId="{6CA21998-0D6D-4C0E-AE12-0C0CD9BC237B}" type="presParOf" srcId="{1E372E82-0DC3-45DB-9F15-BF9930E6102E}" destId="{12B0BE99-7539-4C0C-A092-00C2B4FFD77B}" srcOrd="0" destOrd="0" presId="urn:microsoft.com/office/officeart/2018/2/layout/IconVerticalSolidList"/>
    <dgm:cxn modelId="{194F9D91-5326-4CE2-8B82-8963E1E43A4B}" type="presParOf" srcId="{1E372E82-0DC3-45DB-9F15-BF9930E6102E}" destId="{BEB4D9FA-6D7C-4CC5-A245-3DEECF8F5819}" srcOrd="1" destOrd="0" presId="urn:microsoft.com/office/officeart/2018/2/layout/IconVerticalSolidList"/>
    <dgm:cxn modelId="{E9033053-35D7-4C8E-8B00-7E202BD80AE2}" type="presParOf" srcId="{1E372E82-0DC3-45DB-9F15-BF9930E6102E}" destId="{2ED8B113-8E81-4C3B-9971-476FD3090496}" srcOrd="2" destOrd="0" presId="urn:microsoft.com/office/officeart/2018/2/layout/IconVerticalSolidList"/>
    <dgm:cxn modelId="{7E065E33-137A-4427-86C2-F27C32FEC0CE}" type="presParOf" srcId="{1E372E82-0DC3-45DB-9F15-BF9930E6102E}" destId="{61B1942E-3B09-41FC-BB7D-2E2AF074B5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8708F6-9A42-405D-BB45-501B00EE9AC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988862-7217-42DC-A093-AA691BA86DAB}">
      <dgm:prSet/>
      <dgm:spPr/>
      <dgm:t>
        <a:bodyPr/>
        <a:lstStyle/>
        <a:p>
          <a:r>
            <a:rPr lang="en-US" b="1"/>
            <a:t>What is Cash Forecasting?</a:t>
          </a:r>
          <a:endParaRPr lang="ar-EG" b="0" i="0" baseline="0"/>
        </a:p>
      </dgm:t>
    </dgm:pt>
    <dgm:pt modelId="{E667DDA7-E319-4511-B665-03343F1DFBFC}" type="parTrans" cxnId="{630F2B23-2EFB-4F0B-B210-B73F4ED4B231}">
      <dgm:prSet/>
      <dgm:spPr/>
      <dgm:t>
        <a:bodyPr/>
        <a:lstStyle/>
        <a:p>
          <a:endParaRPr lang="en-US"/>
        </a:p>
      </dgm:t>
    </dgm:pt>
    <dgm:pt modelId="{393214D0-67AD-468C-9579-F77C2FF1135D}" type="sibTrans" cxnId="{630F2B23-2EFB-4F0B-B210-B73F4ED4B231}">
      <dgm:prSet phldrT="01"/>
      <dgm:spPr/>
      <dgm:t>
        <a:bodyPr/>
        <a:lstStyle/>
        <a:p>
          <a:endParaRPr lang="en-US"/>
        </a:p>
      </dgm:t>
    </dgm:pt>
    <dgm:pt modelId="{4A43E862-AF1F-4015-A0A3-295114D438F5}">
      <dgm:prSet/>
      <dgm:spPr/>
      <dgm:t>
        <a:bodyPr/>
        <a:lstStyle/>
        <a:p>
          <a:r>
            <a:rPr lang="en-US" b="0" i="0" baseline="0"/>
            <a:t>It assists in evaluating a company's liquidity position and making informed financial decisions. </a:t>
          </a:r>
          <a:endParaRPr lang="en-US"/>
        </a:p>
      </dgm:t>
    </dgm:pt>
    <dgm:pt modelId="{D57758AB-A5CA-4587-9C4E-36A3FFEBB47A}" type="parTrans" cxnId="{0CCFD4F6-FD37-4B13-81D6-3A7B3176054E}">
      <dgm:prSet/>
      <dgm:spPr/>
      <dgm:t>
        <a:bodyPr/>
        <a:lstStyle/>
        <a:p>
          <a:endParaRPr lang="en-US"/>
        </a:p>
      </dgm:t>
    </dgm:pt>
    <dgm:pt modelId="{5554F7DF-8587-48E8-829D-99A834FFFE7D}" type="sibTrans" cxnId="{0CCFD4F6-FD37-4B13-81D6-3A7B3176054E}">
      <dgm:prSet phldrT="05"/>
      <dgm:spPr/>
      <dgm:t>
        <a:bodyPr/>
        <a:lstStyle/>
        <a:p>
          <a:endParaRPr lang="en-US"/>
        </a:p>
      </dgm:t>
    </dgm:pt>
    <dgm:pt modelId="{52E875C2-5376-470B-BDB9-37CB4CEA4C6C}">
      <dgm:prSet/>
      <dgm:spPr/>
      <dgm:t>
        <a:bodyPr/>
        <a:lstStyle/>
        <a:p>
          <a:r>
            <a:rPr lang="en-US"/>
            <a:t>A planning tool that helps predict cash inflows and outflows.</a:t>
          </a:r>
        </a:p>
      </dgm:t>
    </dgm:pt>
    <dgm:pt modelId="{05D02DE2-0075-4B53-874D-1361CB7DC12D}" type="parTrans" cxnId="{99562142-685C-46F8-A8B2-DE6BC6B041AE}">
      <dgm:prSet/>
      <dgm:spPr/>
      <dgm:t>
        <a:bodyPr/>
        <a:lstStyle/>
        <a:p>
          <a:endParaRPr lang="en-US"/>
        </a:p>
      </dgm:t>
    </dgm:pt>
    <dgm:pt modelId="{AAE2150D-A739-44D1-A540-D867704EB6B7}" type="sibTrans" cxnId="{99562142-685C-46F8-A8B2-DE6BC6B041AE}">
      <dgm:prSet phldrT="02"/>
      <dgm:spPr/>
      <dgm:t>
        <a:bodyPr/>
        <a:lstStyle/>
        <a:p>
          <a:endParaRPr lang="en-US"/>
        </a:p>
      </dgm:t>
    </dgm:pt>
    <dgm:pt modelId="{96C62931-D1AD-4663-AAF2-37B4058B5B43}">
      <dgm:prSet/>
      <dgm:spPr/>
      <dgm:t>
        <a:bodyPr/>
        <a:lstStyle/>
        <a:p>
          <a:r>
            <a:rPr lang="en-US"/>
            <a:t>Assists in assessing liquidity and determining future cash needs.</a:t>
          </a:r>
        </a:p>
      </dgm:t>
    </dgm:pt>
    <dgm:pt modelId="{F9684C8B-B23B-4C48-B5B1-55D92EBBCAAF}" type="parTrans" cxnId="{AC01338C-70B6-4C73-A64D-623F81DF3885}">
      <dgm:prSet/>
      <dgm:spPr/>
      <dgm:t>
        <a:bodyPr/>
        <a:lstStyle/>
        <a:p>
          <a:endParaRPr lang="en-US"/>
        </a:p>
      </dgm:t>
    </dgm:pt>
    <dgm:pt modelId="{AB8B81C3-C1F7-4980-9863-49D163AE0C6C}" type="sibTrans" cxnId="{AC01338C-70B6-4C73-A64D-623F81DF3885}">
      <dgm:prSet phldrT="03"/>
      <dgm:spPr/>
      <dgm:t>
        <a:bodyPr/>
        <a:lstStyle/>
        <a:p>
          <a:endParaRPr lang="en-US"/>
        </a:p>
      </dgm:t>
    </dgm:pt>
    <dgm:pt modelId="{B591D9E2-24FE-4630-B757-EA1A1126FC1A}">
      <dgm:prSet/>
      <dgm:spPr/>
      <dgm:t>
        <a:bodyPr/>
        <a:lstStyle/>
        <a:p>
          <a:r>
            <a:rPr lang="en-US"/>
            <a:t>Relies on multiple sources such as invoices, payments, purchase, and sales orders.</a:t>
          </a:r>
        </a:p>
      </dgm:t>
    </dgm:pt>
    <dgm:pt modelId="{C1BFB794-1C3A-4DD1-8306-9803518B7943}" type="parTrans" cxnId="{814B09A0-C994-406D-8A87-5F1CFA0F5A16}">
      <dgm:prSet/>
      <dgm:spPr/>
      <dgm:t>
        <a:bodyPr/>
        <a:lstStyle/>
        <a:p>
          <a:endParaRPr lang="en-US"/>
        </a:p>
      </dgm:t>
    </dgm:pt>
    <dgm:pt modelId="{3A59FAFD-B309-4724-961D-44344A5F9E48}" type="sibTrans" cxnId="{814B09A0-C994-406D-8A87-5F1CFA0F5A16}">
      <dgm:prSet phldrT="04"/>
      <dgm:spPr/>
      <dgm:t>
        <a:bodyPr/>
        <a:lstStyle/>
        <a:p>
          <a:endParaRPr lang="en-US"/>
        </a:p>
      </dgm:t>
    </dgm:pt>
    <dgm:pt modelId="{035EBDA1-B284-4A66-8BE2-C9B01C21D9CD}" type="pres">
      <dgm:prSet presAssocID="{AE8708F6-9A42-405D-BB45-501B00EE9AC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CDA291-5C09-4366-8A78-D8EE95B6E754}" type="pres">
      <dgm:prSet presAssocID="{2D988862-7217-42DC-A093-AA691BA86DA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FB93F-D047-4A87-B98E-FA8D835A19CD}" type="pres">
      <dgm:prSet presAssocID="{393214D0-67AD-468C-9579-F77C2FF1135D}" presName="sibTrans" presStyleCnt="0"/>
      <dgm:spPr/>
    </dgm:pt>
    <dgm:pt modelId="{93EA3D32-87BD-422F-BFB8-43D8113CB40A}" type="pres">
      <dgm:prSet presAssocID="{52E875C2-5376-470B-BDB9-37CB4CEA4C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8664C-DB04-4A37-8D0E-BDD689E81837}" type="pres">
      <dgm:prSet presAssocID="{AAE2150D-A739-44D1-A540-D867704EB6B7}" presName="sibTrans" presStyleCnt="0"/>
      <dgm:spPr/>
    </dgm:pt>
    <dgm:pt modelId="{ED02ACC3-0EF6-4154-8FF3-81219A658A1A}" type="pres">
      <dgm:prSet presAssocID="{96C62931-D1AD-4663-AAF2-37B4058B5B4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4795C-3BD6-4E9D-B168-BC85E962DF81}" type="pres">
      <dgm:prSet presAssocID="{AB8B81C3-C1F7-4980-9863-49D163AE0C6C}" presName="sibTrans" presStyleCnt="0"/>
      <dgm:spPr/>
    </dgm:pt>
    <dgm:pt modelId="{26A4AD90-02D7-420D-B0A1-CCC250116C57}" type="pres">
      <dgm:prSet presAssocID="{B591D9E2-24FE-4630-B757-EA1A1126FC1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C77E4-84F0-4CFE-8F8D-8C644E1A4B53}" type="pres">
      <dgm:prSet presAssocID="{3A59FAFD-B309-4724-961D-44344A5F9E48}" presName="sibTrans" presStyleCnt="0"/>
      <dgm:spPr/>
    </dgm:pt>
    <dgm:pt modelId="{9DEFE003-1CC8-48F8-8FD4-ED69EB4D9F31}" type="pres">
      <dgm:prSet presAssocID="{4A43E862-AF1F-4015-A0A3-295114D438F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0F2B23-2EFB-4F0B-B210-B73F4ED4B231}" srcId="{AE8708F6-9A42-405D-BB45-501B00EE9AC8}" destId="{2D988862-7217-42DC-A093-AA691BA86DAB}" srcOrd="0" destOrd="0" parTransId="{E667DDA7-E319-4511-B665-03343F1DFBFC}" sibTransId="{393214D0-67AD-468C-9579-F77C2FF1135D}"/>
    <dgm:cxn modelId="{5F603D9F-3A7A-4161-B7B4-2CC4B66836B0}" type="presOf" srcId="{B591D9E2-24FE-4630-B757-EA1A1126FC1A}" destId="{26A4AD90-02D7-420D-B0A1-CCC250116C57}" srcOrd="0" destOrd="0" presId="urn:microsoft.com/office/officeart/2005/8/layout/default"/>
    <dgm:cxn modelId="{99562142-685C-46F8-A8B2-DE6BC6B041AE}" srcId="{AE8708F6-9A42-405D-BB45-501B00EE9AC8}" destId="{52E875C2-5376-470B-BDB9-37CB4CEA4C6C}" srcOrd="1" destOrd="0" parTransId="{05D02DE2-0075-4B53-874D-1361CB7DC12D}" sibTransId="{AAE2150D-A739-44D1-A540-D867704EB6B7}"/>
    <dgm:cxn modelId="{27985FA9-379D-44A1-973B-14DE34FFF27C}" type="presOf" srcId="{2D988862-7217-42DC-A093-AA691BA86DAB}" destId="{D5CDA291-5C09-4366-8A78-D8EE95B6E754}" srcOrd="0" destOrd="0" presId="urn:microsoft.com/office/officeart/2005/8/layout/default"/>
    <dgm:cxn modelId="{AC01338C-70B6-4C73-A64D-623F81DF3885}" srcId="{AE8708F6-9A42-405D-BB45-501B00EE9AC8}" destId="{96C62931-D1AD-4663-AAF2-37B4058B5B43}" srcOrd="2" destOrd="0" parTransId="{F9684C8B-B23B-4C48-B5B1-55D92EBBCAAF}" sibTransId="{AB8B81C3-C1F7-4980-9863-49D163AE0C6C}"/>
    <dgm:cxn modelId="{020339B9-4B9E-4038-9B7B-7B6B3C8DE413}" type="presOf" srcId="{96C62931-D1AD-4663-AAF2-37B4058B5B43}" destId="{ED02ACC3-0EF6-4154-8FF3-81219A658A1A}" srcOrd="0" destOrd="0" presId="urn:microsoft.com/office/officeart/2005/8/layout/default"/>
    <dgm:cxn modelId="{814B09A0-C994-406D-8A87-5F1CFA0F5A16}" srcId="{AE8708F6-9A42-405D-BB45-501B00EE9AC8}" destId="{B591D9E2-24FE-4630-B757-EA1A1126FC1A}" srcOrd="3" destOrd="0" parTransId="{C1BFB794-1C3A-4DD1-8306-9803518B7943}" sibTransId="{3A59FAFD-B309-4724-961D-44344A5F9E48}"/>
    <dgm:cxn modelId="{367A283D-081E-4A8D-A9A5-938C5A5D8805}" type="presOf" srcId="{AE8708F6-9A42-405D-BB45-501B00EE9AC8}" destId="{035EBDA1-B284-4A66-8BE2-C9B01C21D9CD}" srcOrd="0" destOrd="0" presId="urn:microsoft.com/office/officeart/2005/8/layout/default"/>
    <dgm:cxn modelId="{A4D92A89-8207-4162-9714-A60698EDCB4A}" type="presOf" srcId="{52E875C2-5376-470B-BDB9-37CB4CEA4C6C}" destId="{93EA3D32-87BD-422F-BFB8-43D8113CB40A}" srcOrd="0" destOrd="0" presId="urn:microsoft.com/office/officeart/2005/8/layout/default"/>
    <dgm:cxn modelId="{0CCFD4F6-FD37-4B13-81D6-3A7B3176054E}" srcId="{AE8708F6-9A42-405D-BB45-501B00EE9AC8}" destId="{4A43E862-AF1F-4015-A0A3-295114D438F5}" srcOrd="4" destOrd="0" parTransId="{D57758AB-A5CA-4587-9C4E-36A3FFEBB47A}" sibTransId="{5554F7DF-8587-48E8-829D-99A834FFFE7D}"/>
    <dgm:cxn modelId="{CFC14634-1C6B-434F-9515-E0FBEBDC969A}" type="presOf" srcId="{4A43E862-AF1F-4015-A0A3-295114D438F5}" destId="{9DEFE003-1CC8-48F8-8FD4-ED69EB4D9F31}" srcOrd="0" destOrd="0" presId="urn:microsoft.com/office/officeart/2005/8/layout/default"/>
    <dgm:cxn modelId="{B5CDA5CE-CF97-47DB-975C-312C33805256}" type="presParOf" srcId="{035EBDA1-B284-4A66-8BE2-C9B01C21D9CD}" destId="{D5CDA291-5C09-4366-8A78-D8EE95B6E754}" srcOrd="0" destOrd="0" presId="urn:microsoft.com/office/officeart/2005/8/layout/default"/>
    <dgm:cxn modelId="{DAC69312-899C-41DB-8062-25A0CF13E775}" type="presParOf" srcId="{035EBDA1-B284-4A66-8BE2-C9B01C21D9CD}" destId="{07FFB93F-D047-4A87-B98E-FA8D835A19CD}" srcOrd="1" destOrd="0" presId="urn:microsoft.com/office/officeart/2005/8/layout/default"/>
    <dgm:cxn modelId="{A18F349A-3525-4E01-B3EF-0494DEE8310D}" type="presParOf" srcId="{035EBDA1-B284-4A66-8BE2-C9B01C21D9CD}" destId="{93EA3D32-87BD-422F-BFB8-43D8113CB40A}" srcOrd="2" destOrd="0" presId="urn:microsoft.com/office/officeart/2005/8/layout/default"/>
    <dgm:cxn modelId="{B4B35AF4-8EB2-476F-9A95-367FF0D008AE}" type="presParOf" srcId="{035EBDA1-B284-4A66-8BE2-C9B01C21D9CD}" destId="{9268664C-DB04-4A37-8D0E-BDD689E81837}" srcOrd="3" destOrd="0" presId="urn:microsoft.com/office/officeart/2005/8/layout/default"/>
    <dgm:cxn modelId="{B38207B1-7A98-479B-97A8-A3DB00613886}" type="presParOf" srcId="{035EBDA1-B284-4A66-8BE2-C9B01C21D9CD}" destId="{ED02ACC3-0EF6-4154-8FF3-81219A658A1A}" srcOrd="4" destOrd="0" presId="urn:microsoft.com/office/officeart/2005/8/layout/default"/>
    <dgm:cxn modelId="{12E30DED-7B92-40D3-9AA5-60B2D8CC1B4C}" type="presParOf" srcId="{035EBDA1-B284-4A66-8BE2-C9B01C21D9CD}" destId="{3334795C-3BD6-4E9D-B168-BC85E962DF81}" srcOrd="5" destOrd="0" presId="urn:microsoft.com/office/officeart/2005/8/layout/default"/>
    <dgm:cxn modelId="{9B75BDEC-B270-423E-962D-53BBAA6C5AB7}" type="presParOf" srcId="{035EBDA1-B284-4A66-8BE2-C9B01C21D9CD}" destId="{26A4AD90-02D7-420D-B0A1-CCC250116C57}" srcOrd="6" destOrd="0" presId="urn:microsoft.com/office/officeart/2005/8/layout/default"/>
    <dgm:cxn modelId="{4B246A2E-45CF-4444-AE6A-9B5F94214748}" type="presParOf" srcId="{035EBDA1-B284-4A66-8BE2-C9B01C21D9CD}" destId="{F8AC77E4-84F0-4CFE-8F8D-8C644E1A4B53}" srcOrd="7" destOrd="0" presId="urn:microsoft.com/office/officeart/2005/8/layout/default"/>
    <dgm:cxn modelId="{0FF77A3F-4DA3-4578-9003-C4FDF8D08FD1}" type="presParOf" srcId="{035EBDA1-B284-4A66-8BE2-C9B01C21D9CD}" destId="{9DEFE003-1CC8-48F8-8FD4-ED69EB4D9F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65F2B8-D735-4677-8BB0-D4B8632D0D27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C7F87B-C823-465F-BBA7-A7860CBE53F0}">
      <dgm:prSet/>
      <dgm:spPr/>
      <dgm:t>
        <a:bodyPr/>
        <a:lstStyle/>
        <a:p>
          <a:r>
            <a:rPr lang="en-US"/>
            <a:t>1. Running the Forecast</a:t>
          </a:r>
        </a:p>
      </dgm:t>
    </dgm:pt>
    <dgm:pt modelId="{F9B222D3-65D3-4ED4-99D8-26EECF51A7D4}" type="parTrans" cxnId="{8E0AD9BF-2CEB-4B96-947B-D935811EB845}">
      <dgm:prSet/>
      <dgm:spPr/>
      <dgm:t>
        <a:bodyPr/>
        <a:lstStyle/>
        <a:p>
          <a:endParaRPr lang="en-US"/>
        </a:p>
      </dgm:t>
    </dgm:pt>
    <dgm:pt modelId="{919A6F6D-07FC-4E97-A41E-EECEB90318D1}" type="sibTrans" cxnId="{8E0AD9BF-2CEB-4B96-947B-D935811EB845}">
      <dgm:prSet/>
      <dgm:spPr/>
      <dgm:t>
        <a:bodyPr/>
        <a:lstStyle/>
        <a:p>
          <a:endParaRPr lang="en-US"/>
        </a:p>
      </dgm:t>
    </dgm:pt>
    <dgm:pt modelId="{3203F2C2-4275-4F1F-812D-2E0DC87FBD58}">
      <dgm:prSet/>
      <dgm:spPr/>
      <dgm:t>
        <a:bodyPr/>
        <a:lstStyle/>
        <a:p>
          <a:r>
            <a:rPr lang="en-US"/>
            <a:t>Click "View Forecast."</a:t>
          </a:r>
        </a:p>
      </dgm:t>
    </dgm:pt>
    <dgm:pt modelId="{8E552812-4300-4F20-99F2-FC43A7C6DE4D}" type="parTrans" cxnId="{FDA93EED-C0F9-4918-AA7E-CEC7F6CC3857}">
      <dgm:prSet/>
      <dgm:spPr/>
      <dgm:t>
        <a:bodyPr/>
        <a:lstStyle/>
        <a:p>
          <a:endParaRPr lang="en-US"/>
        </a:p>
      </dgm:t>
    </dgm:pt>
    <dgm:pt modelId="{58D0514A-DD1C-457D-BD80-813140DC1347}" type="sibTrans" cxnId="{FDA93EED-C0F9-4918-AA7E-CEC7F6CC3857}">
      <dgm:prSet/>
      <dgm:spPr/>
      <dgm:t>
        <a:bodyPr/>
        <a:lstStyle/>
        <a:p>
          <a:endParaRPr lang="en-US"/>
        </a:p>
      </dgm:t>
    </dgm:pt>
    <dgm:pt modelId="{C7FB847C-904F-4FAF-AF46-19E21672E8C5}">
      <dgm:prSet/>
      <dgm:spPr/>
      <dgm:t>
        <a:bodyPr/>
        <a:lstStyle/>
        <a:p>
          <a:r>
            <a:rPr lang="en-US"/>
            <a:t>Enter required data and "Submit."</a:t>
          </a:r>
        </a:p>
      </dgm:t>
    </dgm:pt>
    <dgm:pt modelId="{A1057D38-E7B1-4533-947B-C07C63308E08}" type="parTrans" cxnId="{E42BD918-4245-46E2-9E85-AB1016E0CE2D}">
      <dgm:prSet/>
      <dgm:spPr/>
      <dgm:t>
        <a:bodyPr/>
        <a:lstStyle/>
        <a:p>
          <a:endParaRPr lang="en-US"/>
        </a:p>
      </dgm:t>
    </dgm:pt>
    <dgm:pt modelId="{9E2CC95E-0C99-49E9-A9FC-F8D5AD3D11B0}" type="sibTrans" cxnId="{E42BD918-4245-46E2-9E85-AB1016E0CE2D}">
      <dgm:prSet/>
      <dgm:spPr/>
      <dgm:t>
        <a:bodyPr/>
        <a:lstStyle/>
        <a:p>
          <a:endParaRPr lang="en-US"/>
        </a:p>
      </dgm:t>
    </dgm:pt>
    <dgm:pt modelId="{BDEAD6A1-B681-4A68-9FC0-92D5C3ED38E7}">
      <dgm:prSet/>
      <dgm:spPr/>
      <dgm:t>
        <a:bodyPr/>
        <a:lstStyle/>
        <a:p>
          <a:r>
            <a:rPr lang="en-US" dirty="0"/>
            <a:t>Select template: </a:t>
          </a:r>
          <a:r>
            <a:rPr lang="en-US" dirty="0" err="1"/>
            <a:t>Ivas_forecast_Template</a:t>
          </a:r>
          <a:r>
            <a:rPr lang="en-US" dirty="0"/>
            <a:t>.</a:t>
          </a:r>
        </a:p>
      </dgm:t>
    </dgm:pt>
    <dgm:pt modelId="{710417DD-0F8C-43AA-B016-6B263BA9F575}" type="parTrans" cxnId="{EC40C438-F565-4C9B-A4FB-FB89D6C21FD5}">
      <dgm:prSet/>
      <dgm:spPr/>
      <dgm:t>
        <a:bodyPr/>
        <a:lstStyle/>
        <a:p>
          <a:endParaRPr lang="en-US"/>
        </a:p>
      </dgm:t>
    </dgm:pt>
    <dgm:pt modelId="{2F34453F-407F-4D12-84F8-FC76CBF9C013}" type="sibTrans" cxnId="{EC40C438-F565-4C9B-A4FB-FB89D6C21FD5}">
      <dgm:prSet/>
      <dgm:spPr/>
      <dgm:t>
        <a:bodyPr/>
        <a:lstStyle/>
        <a:p>
          <a:endParaRPr lang="en-US"/>
        </a:p>
      </dgm:t>
    </dgm:pt>
    <dgm:pt modelId="{6D6B27F9-B086-4F0A-BDB2-26A8C145AB4B}">
      <dgm:prSet/>
      <dgm:spPr/>
      <dgm:t>
        <a:bodyPr/>
        <a:lstStyle/>
        <a:p>
          <a:r>
            <a:rPr lang="en-US"/>
            <a:t>Click "Run Forecast.“</a:t>
          </a:r>
        </a:p>
      </dgm:t>
    </dgm:pt>
    <dgm:pt modelId="{8148946C-2676-4EAB-8221-EC8BD79620A5}" type="parTrans" cxnId="{B79B1C07-F993-4646-88C9-F95464F8F94F}">
      <dgm:prSet/>
      <dgm:spPr/>
      <dgm:t>
        <a:bodyPr/>
        <a:lstStyle/>
        <a:p>
          <a:endParaRPr lang="en-US"/>
        </a:p>
      </dgm:t>
    </dgm:pt>
    <dgm:pt modelId="{B12EB595-1706-48C1-AF5A-53C46B032CC6}" type="sibTrans" cxnId="{B79B1C07-F993-4646-88C9-F95464F8F94F}">
      <dgm:prSet/>
      <dgm:spPr/>
      <dgm:t>
        <a:bodyPr/>
        <a:lstStyle/>
        <a:p>
          <a:endParaRPr lang="en-US"/>
        </a:p>
      </dgm:t>
    </dgm:pt>
    <dgm:pt modelId="{B96A766F-AC32-454E-9641-5EB21B26BE6F}" type="pres">
      <dgm:prSet presAssocID="{1565F2B8-D735-4677-8BB0-D4B8632D0D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4AE1EC-E3B4-4CC9-AD99-A36A9EEFE389}" type="pres">
      <dgm:prSet presAssocID="{F0C7F87B-C823-465F-BBA7-A7860CBE53F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40F05-6523-4206-95F4-0AD89BCCF776}" type="pres">
      <dgm:prSet presAssocID="{919A6F6D-07FC-4E97-A41E-EECEB90318D1}" presName="spacer" presStyleCnt="0"/>
      <dgm:spPr/>
    </dgm:pt>
    <dgm:pt modelId="{C3197740-55B1-41EC-9B09-B49967FC59AB}" type="pres">
      <dgm:prSet presAssocID="{3203F2C2-4275-4F1F-812D-2E0DC87FBD5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C43C7-B019-4859-B84A-7D8FE6E39BF4}" type="pres">
      <dgm:prSet presAssocID="{58D0514A-DD1C-457D-BD80-813140DC1347}" presName="spacer" presStyleCnt="0"/>
      <dgm:spPr/>
    </dgm:pt>
    <dgm:pt modelId="{ED8948C4-FEE6-4D64-93FA-E6F76139DC83}" type="pres">
      <dgm:prSet presAssocID="{C7FB847C-904F-4FAF-AF46-19E21672E8C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A3681A-094E-497B-93BC-0CEC9621192F}" type="pres">
      <dgm:prSet presAssocID="{9E2CC95E-0C99-49E9-A9FC-F8D5AD3D11B0}" presName="spacer" presStyleCnt="0"/>
      <dgm:spPr/>
    </dgm:pt>
    <dgm:pt modelId="{1921AE6F-370F-4D83-BF56-012A75BF69E4}" type="pres">
      <dgm:prSet presAssocID="{BDEAD6A1-B681-4A68-9FC0-92D5C3ED38E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E4112-B326-4EB6-B889-CED1280661A6}" type="pres">
      <dgm:prSet presAssocID="{2F34453F-407F-4D12-84F8-FC76CBF9C013}" presName="spacer" presStyleCnt="0"/>
      <dgm:spPr/>
    </dgm:pt>
    <dgm:pt modelId="{36684B8B-AF88-425A-BF41-8EF7A0D326CA}" type="pres">
      <dgm:prSet presAssocID="{6D6B27F9-B086-4F0A-BDB2-26A8C145AB4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2BD918-4245-46E2-9E85-AB1016E0CE2D}" srcId="{1565F2B8-D735-4677-8BB0-D4B8632D0D27}" destId="{C7FB847C-904F-4FAF-AF46-19E21672E8C5}" srcOrd="2" destOrd="0" parTransId="{A1057D38-E7B1-4533-947B-C07C63308E08}" sibTransId="{9E2CC95E-0C99-49E9-A9FC-F8D5AD3D11B0}"/>
    <dgm:cxn modelId="{91BFA2AA-947E-4222-9A11-9A3E9BBE9193}" type="presOf" srcId="{C7FB847C-904F-4FAF-AF46-19E21672E8C5}" destId="{ED8948C4-FEE6-4D64-93FA-E6F76139DC83}" srcOrd="0" destOrd="0" presId="urn:microsoft.com/office/officeart/2005/8/layout/vList2"/>
    <dgm:cxn modelId="{EC40C438-F565-4C9B-A4FB-FB89D6C21FD5}" srcId="{1565F2B8-D735-4677-8BB0-D4B8632D0D27}" destId="{BDEAD6A1-B681-4A68-9FC0-92D5C3ED38E7}" srcOrd="3" destOrd="0" parTransId="{710417DD-0F8C-43AA-B016-6B263BA9F575}" sibTransId="{2F34453F-407F-4D12-84F8-FC76CBF9C013}"/>
    <dgm:cxn modelId="{B79B1C07-F993-4646-88C9-F95464F8F94F}" srcId="{1565F2B8-D735-4677-8BB0-D4B8632D0D27}" destId="{6D6B27F9-B086-4F0A-BDB2-26A8C145AB4B}" srcOrd="4" destOrd="0" parTransId="{8148946C-2676-4EAB-8221-EC8BD79620A5}" sibTransId="{B12EB595-1706-48C1-AF5A-53C46B032CC6}"/>
    <dgm:cxn modelId="{FDA93EED-C0F9-4918-AA7E-CEC7F6CC3857}" srcId="{1565F2B8-D735-4677-8BB0-D4B8632D0D27}" destId="{3203F2C2-4275-4F1F-812D-2E0DC87FBD58}" srcOrd="1" destOrd="0" parTransId="{8E552812-4300-4F20-99F2-FC43A7C6DE4D}" sibTransId="{58D0514A-DD1C-457D-BD80-813140DC1347}"/>
    <dgm:cxn modelId="{81282ACB-8C80-4D3E-A41B-8B5B3B9B380A}" type="presOf" srcId="{F0C7F87B-C823-465F-BBA7-A7860CBE53F0}" destId="{1A4AE1EC-E3B4-4CC9-AD99-A36A9EEFE389}" srcOrd="0" destOrd="0" presId="urn:microsoft.com/office/officeart/2005/8/layout/vList2"/>
    <dgm:cxn modelId="{9F6442AE-A9D2-4CE2-A7D4-71F71234A6CD}" type="presOf" srcId="{3203F2C2-4275-4F1F-812D-2E0DC87FBD58}" destId="{C3197740-55B1-41EC-9B09-B49967FC59AB}" srcOrd="0" destOrd="0" presId="urn:microsoft.com/office/officeart/2005/8/layout/vList2"/>
    <dgm:cxn modelId="{8E0AD9BF-2CEB-4B96-947B-D935811EB845}" srcId="{1565F2B8-D735-4677-8BB0-D4B8632D0D27}" destId="{F0C7F87B-C823-465F-BBA7-A7860CBE53F0}" srcOrd="0" destOrd="0" parTransId="{F9B222D3-65D3-4ED4-99D8-26EECF51A7D4}" sibTransId="{919A6F6D-07FC-4E97-A41E-EECEB90318D1}"/>
    <dgm:cxn modelId="{E20D54C9-3F4B-4D5D-8E7E-D380288077DA}" type="presOf" srcId="{1565F2B8-D735-4677-8BB0-D4B8632D0D27}" destId="{B96A766F-AC32-454E-9641-5EB21B26BE6F}" srcOrd="0" destOrd="0" presId="urn:microsoft.com/office/officeart/2005/8/layout/vList2"/>
    <dgm:cxn modelId="{1A83D368-758F-4465-AB91-C3D4ABD4126D}" type="presOf" srcId="{BDEAD6A1-B681-4A68-9FC0-92D5C3ED38E7}" destId="{1921AE6F-370F-4D83-BF56-012A75BF69E4}" srcOrd="0" destOrd="0" presId="urn:microsoft.com/office/officeart/2005/8/layout/vList2"/>
    <dgm:cxn modelId="{0CC73532-CEA3-459F-9CA1-2A015FC23F08}" type="presOf" srcId="{6D6B27F9-B086-4F0A-BDB2-26A8C145AB4B}" destId="{36684B8B-AF88-425A-BF41-8EF7A0D326CA}" srcOrd="0" destOrd="0" presId="urn:microsoft.com/office/officeart/2005/8/layout/vList2"/>
    <dgm:cxn modelId="{0EADE134-EC55-4D75-882A-A42788724D2C}" type="presParOf" srcId="{B96A766F-AC32-454E-9641-5EB21B26BE6F}" destId="{1A4AE1EC-E3B4-4CC9-AD99-A36A9EEFE389}" srcOrd="0" destOrd="0" presId="urn:microsoft.com/office/officeart/2005/8/layout/vList2"/>
    <dgm:cxn modelId="{CFE2687E-D550-4C22-967D-59D89F78BFED}" type="presParOf" srcId="{B96A766F-AC32-454E-9641-5EB21B26BE6F}" destId="{1DC40F05-6523-4206-95F4-0AD89BCCF776}" srcOrd="1" destOrd="0" presId="urn:microsoft.com/office/officeart/2005/8/layout/vList2"/>
    <dgm:cxn modelId="{A2D47524-10AD-4AAA-A49E-92429CA07374}" type="presParOf" srcId="{B96A766F-AC32-454E-9641-5EB21B26BE6F}" destId="{C3197740-55B1-41EC-9B09-B49967FC59AB}" srcOrd="2" destOrd="0" presId="urn:microsoft.com/office/officeart/2005/8/layout/vList2"/>
    <dgm:cxn modelId="{4BBFD94A-FC0E-4A3C-BA07-327CFA8702BF}" type="presParOf" srcId="{B96A766F-AC32-454E-9641-5EB21B26BE6F}" destId="{1F9C43C7-B019-4859-B84A-7D8FE6E39BF4}" srcOrd="3" destOrd="0" presId="urn:microsoft.com/office/officeart/2005/8/layout/vList2"/>
    <dgm:cxn modelId="{1444104F-500F-4E75-9379-AC31BD91A728}" type="presParOf" srcId="{B96A766F-AC32-454E-9641-5EB21B26BE6F}" destId="{ED8948C4-FEE6-4D64-93FA-E6F76139DC83}" srcOrd="4" destOrd="0" presId="urn:microsoft.com/office/officeart/2005/8/layout/vList2"/>
    <dgm:cxn modelId="{FA0DB031-2F85-404B-B0D2-157807A6D84D}" type="presParOf" srcId="{B96A766F-AC32-454E-9641-5EB21B26BE6F}" destId="{23A3681A-094E-497B-93BC-0CEC9621192F}" srcOrd="5" destOrd="0" presId="urn:microsoft.com/office/officeart/2005/8/layout/vList2"/>
    <dgm:cxn modelId="{5A842220-6289-4BC8-9735-09B08E3DF2AB}" type="presParOf" srcId="{B96A766F-AC32-454E-9641-5EB21B26BE6F}" destId="{1921AE6F-370F-4D83-BF56-012A75BF69E4}" srcOrd="6" destOrd="0" presId="urn:microsoft.com/office/officeart/2005/8/layout/vList2"/>
    <dgm:cxn modelId="{F8DE6CDD-AF5E-4B9C-8898-8D6E3D4FFFC3}" type="presParOf" srcId="{B96A766F-AC32-454E-9641-5EB21B26BE6F}" destId="{5EAE4112-B326-4EB6-B889-CED1280661A6}" srcOrd="7" destOrd="0" presId="urn:microsoft.com/office/officeart/2005/8/layout/vList2"/>
    <dgm:cxn modelId="{EB40F43F-8AED-47D3-A9E3-33BF0FD59035}" type="presParOf" srcId="{B96A766F-AC32-454E-9641-5EB21B26BE6F}" destId="{36684B8B-AF88-425A-BF41-8EF7A0D326C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45C5C54-E70F-412B-B187-E2E134A251CE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B78DCCE-6837-4FB1-9F35-2DAED2EE974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374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8DCCE-6837-4FB1-9F35-2DAED2EE9746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8995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8DCCE-6837-4FB1-9F35-2DAED2EE9746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5725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8DCCE-6837-4FB1-9F35-2DAED2EE9746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029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8DCCE-6837-4FB1-9F35-2DAED2EE9746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81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8DCCE-6837-4FB1-9F35-2DAED2EE9746}" type="slidenum">
              <a:rPr lang="ar-EG" smtClean="0"/>
              <a:t>59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410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53FFE4-E168-AA70-A1B0-29339430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C95588-A1C9-50F0-3626-F64289848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3DCCA5-510A-BF44-E2F7-DB788242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673E34-39BD-C4A8-3F8E-BD3B277A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BAF9DD-0CAB-BB5B-8448-AF9748B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054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9EC0D6-5C67-5E66-162D-5E2CED22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7555CA-5081-FD09-6AA4-1B5909A0A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F0AF54-5D1C-ADFC-E31C-5CBE7087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642EDC-EFB3-B147-79C0-0E3FF8C6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6D7785-5F09-60D4-3E12-31BC38AD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5881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49998BF-827D-6D46-5260-B71A82022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233B31-FB0D-F3B2-D504-771F1649D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54A7D5-A62B-CCD1-9B4E-2AD70F7B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164FDB-F1C9-A69A-3B8C-E60E17CB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32102F-380D-A8BE-62B5-797C371E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900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51CED-465B-40B5-ADCE-957C918F227B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3CB2A-1702-4C1D-9CC4-8D472D39F1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416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51CED-465B-40B5-ADCE-957C918F227B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3CB2A-1702-4C1D-9CC4-8D472D39F1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360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51CED-465B-40B5-ADCE-957C918F227B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99BD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3CB2A-1702-4C1D-9CC4-8D472D39F1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99BD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1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51CED-465B-40B5-ADCE-957C918F227B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3CB2A-1702-4C1D-9CC4-8D472D39F1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65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A6BF8-230E-42E1-925F-3479C7A06D97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4D71D-F6BC-4DEB-883A-4E6631080BE0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3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A6BF8-230E-42E1-925F-3479C7A06D97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4D71D-F6BC-4DEB-883A-4E6631080BE0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9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CA723-F245-385F-5941-7A1121BE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E3FDFD-E45E-219D-E939-908A0722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BAFEC9D-F276-C492-268A-DD461ECA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3F5BEC-04D4-2883-7A3C-2AF1A81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CA43B6-8932-D282-DD96-712D3987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882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45CE4B-4226-277D-5841-11F712E7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17691F-07CA-CFD3-0D00-747BEDFF1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77BC8F-49C5-F51F-2AE6-43417034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5ADF8E-4225-0B44-3478-4D8CA85D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B3ECE0-B61B-8AC5-D7C1-483100CC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3401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E2E7AD-246F-1CD6-D52B-EE959AA0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3E2636-8162-DCB0-E57F-13423389A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876D9D8-24FD-01D4-BF53-F3442882F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DA6D46-246B-110A-C15F-33FAB67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22E2CC-4263-CFF6-D6E7-DB3C0BBC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60E6BB-7AFB-8E37-4345-1B4443D4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202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2B12B-A220-186E-F9B9-F43DD09A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75FE31-4E32-4B74-D84A-E307E95D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D0D05A3-28C0-B989-85A3-D8C641C8F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20BE21-6ACC-E29E-D49D-D6E81ABE7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C26DD2A-AE13-2E70-1B6A-3B7F26F49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55E5FF2-2B89-934B-B521-97949C2C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DC8DEEE-F7B4-716C-3972-CDC1BAE6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F0A511E-EBBB-65FB-71A4-BE745974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805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0ACE2-B943-7D32-432E-09864426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4F50C7C-97B4-96B9-8654-7A985D0F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036C201-8852-BAF5-F40D-CED1031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D86C3B9-0E03-F9B6-FBD9-BFD4E407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548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62159D0-036E-A8E6-4954-0DE39483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8EE4B4B-D823-F975-600C-5A19363C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73E60EF-280E-3B3A-D17D-3295C6F1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275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577E24-CA02-0E77-0CBE-3635D9AC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08B3A5-71D2-5274-525D-BF8189B2F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E69333-5E1A-5C93-DFFD-2E8360933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918AA6-5D9A-5F34-32F5-D468802F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90F19C-1111-0DA8-BCBC-35E27D2A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8D2DA3-91AF-F1CE-4E26-04C7364E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9035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CCB568-80F8-C32A-0759-D1C04D38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66A9F23-69F6-93DE-1315-E222E1095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16FAA8-BB2B-EC68-3653-5A1720C3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15A833-6E21-234F-F773-89D061DD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7B92FFF-0CA0-D9ED-B971-CC7868E4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BEE93F-1FAB-C8B4-5E0F-436AFB9B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335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FE6CAB4-B1FA-8427-5914-0A89CF8C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536139-839F-A8D4-FC64-88CB79F00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8CA45A-22E8-3F0D-E101-18D828865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8229E-605E-429D-B6B0-AF8864006AD9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67E3A2-7274-940C-5402-33B8BA9FB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74CE87-E9BF-8894-7931-063D924C3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40730-A1F2-4F04-BD53-4578E39D9D8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719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66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A6BF8-230E-42E1-925F-3479C7A06D9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24D71D-F6BC-4DEB-883A-4E6631080BE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49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5FAC5B-EA51-2782-ACFC-5A3D703EA4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21052"/>
            <a:ext cx="9144000" cy="4970780"/>
          </a:xfrm>
          <a:prstGeom prst="rect">
            <a:avLst/>
          </a:prstGeom>
        </p:spPr>
      </p:pic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="" xmlns:a16="http://schemas.microsoft.com/office/drawing/2014/main" id="{6358300A-5C5E-66E1-58B0-C62FFA12A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464" y="166168"/>
            <a:ext cx="2160281" cy="1086209"/>
          </a:xfrm>
          <a:prstGeom prst="rect">
            <a:avLst/>
          </a:prstGeom>
        </p:spPr>
      </p:pic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="" xmlns:a16="http://schemas.microsoft.com/office/drawing/2014/main" id="{7C35FB07-D02E-6F16-4828-17751D97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6" y="166168"/>
            <a:ext cx="1181490" cy="108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E91D51-322A-D463-C874-C3D30757E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987" y="525776"/>
            <a:ext cx="2361235" cy="7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E9F32187-DCBC-7717-8EDD-DB91ABBF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20EBDAB-FC48-8A26-2B99-94028A0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F89249A3-AB11-536A-ACFC-A19C4A6F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F2A0703C-BAEB-CCFB-97D5-F348AF58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7D987D4-0184-FE3E-EFD0-5E298FFF1FEE}"/>
              </a:ext>
            </a:extLst>
          </p:cNvPr>
          <p:cNvSpPr/>
          <p:nvPr/>
        </p:nvSpPr>
        <p:spPr>
          <a:xfrm>
            <a:off x="11488875" y="1651695"/>
            <a:ext cx="523453" cy="20453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432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34486F4B-9606-7B59-683E-9B7270081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D589915-7821-04E8-F9BA-E83147044C58}"/>
              </a:ext>
            </a:extLst>
          </p:cNvPr>
          <p:cNvSpPr/>
          <p:nvPr/>
        </p:nvSpPr>
        <p:spPr>
          <a:xfrm>
            <a:off x="9885626" y="6368073"/>
            <a:ext cx="703125" cy="23660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8670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728F0E8D-7F9E-A4C5-65D0-3F8BCE81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BE314B47-3797-0856-5017-1F387CE7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F549816E-D234-1563-0899-5C30DD0A0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C485B8A6-9856-C2E3-5D13-1D41DFD20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8D0FE9E3-4A6C-D653-0A1C-AD5552CA2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62E1FC5-CE23-D6B2-535A-BB295F37A8DF}"/>
              </a:ext>
            </a:extLst>
          </p:cNvPr>
          <p:cNvSpPr/>
          <p:nvPr/>
        </p:nvSpPr>
        <p:spPr>
          <a:xfrm>
            <a:off x="9794186" y="6020601"/>
            <a:ext cx="703125" cy="23660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0001D2E-25C8-36A0-3DD3-5975D0F92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7128"/>
            <a:ext cx="9144000" cy="3602736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Team Members: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Amr Abd Elmonem Ibrahim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Mohamed Osama Mohamed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Abdelrahman Abdelatti Manzor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Moataz Emad Eldin Hassan</a:t>
            </a:r>
          </a:p>
          <a:p>
            <a:pPr algn="l"/>
            <a:endParaRPr lang="en-US"/>
          </a:p>
          <a:p>
            <a:pPr algn="l"/>
            <a:r>
              <a:rPr lang="en-US" b="1"/>
              <a:t>Our Instructor: Eng / Mohamed Sobhy</a:t>
            </a:r>
          </a:p>
          <a:p>
            <a:pPr algn="l"/>
            <a:endParaRPr lang="ar-EG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095C80D-DF3D-D7B7-CF6B-3E9FA9569274}"/>
              </a:ext>
            </a:extLst>
          </p:cNvPr>
          <p:cNvSpPr txBox="1">
            <a:spLocks/>
          </p:cNvSpPr>
          <p:nvPr/>
        </p:nvSpPr>
        <p:spPr>
          <a:xfrm>
            <a:off x="2670048" y="366112"/>
            <a:ext cx="6851904" cy="722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0000"/>
                </a:solidFill>
              </a:rPr>
              <a:t>NXT9_GIZ2_ERP4_G1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D81CEECD-9AFC-0905-E540-C8FB1A737083}"/>
              </a:ext>
            </a:extLst>
          </p:cNvPr>
          <p:cNvSpPr txBox="1">
            <a:spLocks/>
          </p:cNvSpPr>
          <p:nvPr/>
        </p:nvSpPr>
        <p:spPr>
          <a:xfrm>
            <a:off x="731520" y="1069848"/>
            <a:ext cx="10728960" cy="850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0000"/>
                </a:solidFill>
              </a:rPr>
              <a:t>Cash Management Operations and Reporting</a:t>
            </a:r>
            <a:endParaRPr lang="ar-EG" sz="8000" b="1" dirty="0"/>
          </a:p>
        </p:txBody>
      </p:sp>
    </p:spTree>
    <p:extLst>
      <p:ext uri="{BB962C8B-B14F-4D97-AF65-F5344CB8AC3E}">
        <p14:creationId xmlns:p14="http://schemas.microsoft.com/office/powerpoint/2010/main" val="308705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865ED20-9826-E89F-A399-CEE2FA01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3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069AC09F-FD36-EF82-AB4A-3FBC7E28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E8D561B-8F71-B417-DD23-9E2402A9F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1393804E-34D5-6ACF-1101-09992AEE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D66BF359-DBEB-0553-485A-D58A046D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6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BE81EAD6-788A-1301-0C8F-9B60714C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94F275E-B5A3-9DDC-7899-B5FB025E5C29}"/>
              </a:ext>
            </a:extLst>
          </p:cNvPr>
          <p:cNvSpPr/>
          <p:nvPr/>
        </p:nvSpPr>
        <p:spPr>
          <a:xfrm>
            <a:off x="10826496" y="2825496"/>
            <a:ext cx="1143000" cy="19202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835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4E25EA80-2C0C-7EAE-56F1-6EA119B7F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8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11DC5EB3-45BB-9C25-BD52-7F9967C3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7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0C4FB05-D66B-AA63-D194-37C3663A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F914E75E-BB78-A884-4122-3B066C17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00EDD19-6802-4EC3-95CE-CFFAB042CF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054A3-8F79-C244-E350-2E8FBE63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Project Overview</a:t>
            </a:r>
            <a:endParaRPr lang="ar-EG" sz="5400"/>
          </a:p>
        </p:txBody>
      </p:sp>
      <p:sp>
        <p:nvSpPr>
          <p:cNvPr id="10" name="sketch line">
            <a:extLst>
              <a:ext uri="{FF2B5EF4-FFF2-40B4-BE49-F238E27FC236}">
                <a16:creationId xmlns="" xmlns:a16="http://schemas.microsoft.com/office/drawing/2014/main" id="{DB17E863-922E-4C26-BD64-E8FD41D286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A383A9-95DF-8D61-9229-5717D2E6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optimize cash management operations and reporting using Oracle EBS, enhancing financial accuracy, speeding up processes, and providing insights to support informed decision-making.</a:t>
            </a:r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36067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ECF77C21-03E6-F94C-76D6-7D5F98E89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4F91C87-ED13-63B2-D968-CF3B70A0BA16}"/>
              </a:ext>
            </a:extLst>
          </p:cNvPr>
          <p:cNvSpPr/>
          <p:nvPr/>
        </p:nvSpPr>
        <p:spPr>
          <a:xfrm>
            <a:off x="1527048" y="3337560"/>
            <a:ext cx="1280160" cy="21031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465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F6DF56EE-F7C5-DB00-DC21-65B89AAD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4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1A3927D2-2D49-257D-BAA7-89A5026C6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81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DAA02C24-69E5-B83B-0D2E-89225F4F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stacks of coins&#10;&#10;AI-generated content may be incorrect.">
            <a:extLst>
              <a:ext uri="{FF2B5EF4-FFF2-40B4-BE49-F238E27FC236}">
                <a16:creationId xmlns="" xmlns:a16="http://schemas.microsoft.com/office/drawing/2014/main" id="{985915B5-D00F-6742-7A54-C3F55A0B4B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 anchor="ctr">
            <a:normAutofit/>
          </a:bodyPr>
          <a:lstStyle/>
          <a:p>
            <a:pPr algn="l"/>
            <a:r>
              <a:rPr lang="en-US" sz="9600" dirty="0" smtClean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Cash</a:t>
            </a:r>
            <a:r>
              <a:rPr lang="en-US" sz="2800" dirty="0" smtClean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9600" dirty="0" smtClean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Clearing </a:t>
            </a:r>
            <a:r>
              <a:rPr lang="en-US" sz="9600" dirty="0" smtClean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Transactions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2352" y="4198036"/>
            <a:ext cx="10261600" cy="58521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(</a:t>
            </a:r>
            <a:r>
              <a:rPr lang="en-US" sz="3200" dirty="0" smtClean="0"/>
              <a:t>Manual </a:t>
            </a:r>
            <a:r>
              <a:rPr lang="en-US" sz="3200" dirty="0"/>
              <a:t>Clearing)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A562FD4-5563-4A3E-CC36-DCE2E0791C0E}"/>
              </a:ext>
            </a:extLst>
          </p:cNvPr>
          <p:cNvSpPr txBox="1">
            <a:spLocks/>
          </p:cNvSpPr>
          <p:nvPr/>
        </p:nvSpPr>
        <p:spPr>
          <a:xfrm>
            <a:off x="0" y="5959361"/>
            <a:ext cx="3995928" cy="392277"/>
          </a:xfrm>
          <a:prstGeom prst="rect">
            <a:avLst/>
          </a:prstGeom>
          <a:solidFill>
            <a:srgbClr val="55332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ea typeface="Cambria Math" panose="02040503050406030204" pitchFamily="18" charset="0"/>
              </a:rPr>
              <a:t>Presented By : Mohamed Osama Mohamed</a:t>
            </a:r>
          </a:p>
        </p:txBody>
      </p:sp>
    </p:spTree>
    <p:extLst>
      <p:ext uri="{BB962C8B-B14F-4D97-AF65-F5344CB8AC3E}">
        <p14:creationId xmlns:p14="http://schemas.microsoft.com/office/powerpoint/2010/main" val="536307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Points to be Covered.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Arial Rounded MT Bold" panose="020F0704030504030204" pitchFamily="34" charset="0"/>
              </a:rPr>
              <a:t>Why we use manual clearing</a:t>
            </a:r>
            <a:r>
              <a:rPr lang="en-US" dirty="0" smtClean="0">
                <a:latin typeface="Arial Rounded MT Bold" panose="020F0704030504030204" pitchFamily="34" charset="0"/>
              </a:rPr>
              <a:t>?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Arial Rounded MT Bold" panose="020F0704030504030204" pitchFamily="34" charset="0"/>
              </a:rPr>
              <a:t>Conditions of clearing</a:t>
            </a:r>
            <a:r>
              <a:rPr lang="en-US" dirty="0" smtClean="0">
                <a:latin typeface="Arial Rounded MT Bold" panose="020F0704030504030204" pitchFamily="34" charset="0"/>
              </a:rPr>
              <a:t>?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Arial Rounded MT Bold" panose="020F0704030504030204" pitchFamily="34" charset="0"/>
              </a:rPr>
              <a:t>Steps of clearing </a:t>
            </a:r>
            <a:r>
              <a:rPr lang="en-US" dirty="0" smtClean="0">
                <a:latin typeface="Arial Rounded MT Bold" panose="020F0704030504030204" pitchFamily="34" charset="0"/>
              </a:rPr>
              <a:t>transaction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Can we </a:t>
            </a:r>
            <a:r>
              <a:rPr lang="en-US" dirty="0">
                <a:latin typeface="Arial Rounded MT Bold" panose="020F0704030504030204" pitchFamily="34" charset="0"/>
              </a:rPr>
              <a:t>reverse clearing </a:t>
            </a:r>
            <a:r>
              <a:rPr lang="en-US" dirty="0" smtClean="0">
                <a:latin typeface="Arial Rounded MT Bold" panose="020F0704030504030204" pitchFamily="34" charset="0"/>
              </a:rPr>
              <a:t>transaction? Why? And How?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4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we use manual clearing?</a:t>
            </a:r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Bahnschrift Light" panose="020B0502040204020203" pitchFamily="34" charset="0"/>
              </a:rPr>
              <a:t>we </a:t>
            </a:r>
            <a:r>
              <a:rPr lang="en-US" dirty="0" smtClean="0">
                <a:latin typeface="Bahnschrift Light" panose="020B0502040204020203" pitchFamily="34" charset="0"/>
              </a:rPr>
              <a:t>use manual </a:t>
            </a:r>
            <a:r>
              <a:rPr lang="en-US" dirty="0">
                <a:latin typeface="Bahnschrift Light" panose="020B0502040204020203" pitchFamily="34" charset="0"/>
              </a:rPr>
              <a:t>clearing for transactions of receipts or payments to </a:t>
            </a:r>
            <a:r>
              <a:rPr lang="en-US" dirty="0" smtClean="0">
                <a:latin typeface="Bahnschrift Light" panose="020B0502040204020203" pitchFamily="34" charset="0"/>
              </a:rPr>
              <a:t>be able to reconcile them by matching amounts </a:t>
            </a:r>
            <a:r>
              <a:rPr lang="en-US" dirty="0">
                <a:latin typeface="Bahnschrift Light" panose="020B0502040204020203" pitchFamily="34" charset="0"/>
              </a:rPr>
              <a:t>of receipts or payments with the available balance in the bank account, and to be able to review each receipt and </a:t>
            </a:r>
            <a:r>
              <a:rPr lang="en-US" dirty="0" smtClean="0">
                <a:latin typeface="Bahnschrift Light" panose="020B0502040204020203" pitchFamily="34" charset="0"/>
              </a:rPr>
              <a:t>payment by </a:t>
            </a:r>
            <a:r>
              <a:rPr lang="en-US" dirty="0">
                <a:latin typeface="Bahnschrift Light" panose="020B0502040204020203" pitchFamily="34" charset="0"/>
              </a:rPr>
              <a:t>clearing them </a:t>
            </a:r>
            <a:r>
              <a:rPr lang="en-US" dirty="0" smtClean="0">
                <a:latin typeface="Bahnschrift Light" panose="020B0502040204020203" pitchFamily="34" charset="0"/>
              </a:rPr>
              <a:t>manually.</a:t>
            </a:r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11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of clearing?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9D352D3-1E42-AC41-E291-712C6B765D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9565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0288C6B4-AFC3-407F-A595-EFFD38D4CC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="" xmlns:a16="http://schemas.microsoft.com/office/drawing/2014/main" id="{CF236821-17FE-429B-8D2C-08E13A64EA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="" xmlns:a16="http://schemas.microsoft.com/office/drawing/2014/main" id="{C0BDBCD2-E081-43AB-9119-C55465E597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 of clearing transaction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98E79BE4-34FE-485A-98A5-92CE8F7C4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220911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700" dirty="0"/>
              <a:t>1-Choose Bank statements from cash management icon.</a:t>
            </a:r>
          </a:p>
          <a:p>
            <a:r>
              <a:rPr lang="en-US" sz="1700" dirty="0"/>
              <a:t> 2-Choose from Bank statements drop down menu manual clearing. </a:t>
            </a:r>
          </a:p>
          <a:p>
            <a:r>
              <a:rPr lang="en-US" sz="1700" dirty="0"/>
              <a:t>3-Choose from manual clearing drop down menu Clear Transactions.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1763" t="17388" r="50160" b="16192"/>
          <a:stretch/>
        </p:blipFill>
        <p:spPr bwMode="auto">
          <a:xfrm>
            <a:off x="4967513" y="841248"/>
            <a:ext cx="6789350" cy="52760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540"/>
            <a:ext cx="10515600" cy="716634"/>
          </a:xfrm>
        </p:spPr>
        <p:txBody>
          <a:bodyPr>
            <a:noAutofit/>
          </a:bodyPr>
          <a:lstStyle/>
          <a:p>
            <a:r>
              <a:rPr lang="en-US" sz="2000" dirty="0"/>
              <a:t>4- Then specify the type of transaction I want to clear if it receipt or payment.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 rotWithShape="1">
          <a:blip r:embed="rId2"/>
          <a:srcRect t="11117" r="57853" b="6784"/>
          <a:stretch/>
        </p:blipFill>
        <p:spPr bwMode="auto">
          <a:xfrm>
            <a:off x="1295402" y="2560639"/>
            <a:ext cx="4641759" cy="3309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r="57853" b="6500"/>
          <a:stretch/>
        </p:blipFill>
        <p:spPr bwMode="auto">
          <a:xfrm>
            <a:off x="6078828" y="2560638"/>
            <a:ext cx="4817770" cy="330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442434" y="2781837"/>
            <a:ext cx="270456" cy="19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96980" y="4198513"/>
            <a:ext cx="592428" cy="7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12890" y="4456090"/>
            <a:ext cx="605307" cy="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74287" y="4365938"/>
            <a:ext cx="463640" cy="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83CBFDF-BAED-C4EF-916B-58BBD07D6DAE}"/>
              </a:ext>
            </a:extLst>
          </p:cNvPr>
          <p:cNvSpPr txBox="1">
            <a:spLocks/>
          </p:cNvSpPr>
          <p:nvPr/>
        </p:nvSpPr>
        <p:spPr>
          <a:xfrm>
            <a:off x="838200" y="1264474"/>
            <a:ext cx="10515600" cy="972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5- Choose Bank name, Account number, Transaction number, agent name, receipt or payment number then search.</a:t>
            </a:r>
          </a:p>
        </p:txBody>
      </p:sp>
    </p:spTree>
    <p:extLst>
      <p:ext uri="{BB962C8B-B14F-4D97-AF65-F5344CB8AC3E}">
        <p14:creationId xmlns:p14="http://schemas.microsoft.com/office/powerpoint/2010/main" val="24599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60058F-9E92-85E0-8F5D-647B6484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Scope of Work</a:t>
            </a:r>
            <a:endParaRPr lang="ar-EG" sz="40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="" xmlns:a16="http://schemas.microsoft.com/office/drawing/2014/main" id="{0787B0C6-C76C-D1E4-1888-F6B08A865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0555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673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2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6-Ensure that the status of receipt is remitted and the status of payment is negotiable.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/>
          <a:srcRect t="285" r="26282" b="6499"/>
          <a:stretch/>
        </p:blipFill>
        <p:spPr bwMode="auto">
          <a:xfrm>
            <a:off x="1329711" y="2560638"/>
            <a:ext cx="4655778" cy="330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 rotWithShape="1">
          <a:blip r:embed="rId3"/>
          <a:srcRect r="26442" b="6214"/>
          <a:stretch/>
        </p:blipFill>
        <p:spPr bwMode="auto">
          <a:xfrm>
            <a:off x="6232031" y="2560638"/>
            <a:ext cx="4617438" cy="330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/>
          <p:cNvCxnSpPr>
            <a:stCxn id="5" idx="1"/>
          </p:cNvCxnSpPr>
          <p:nvPr/>
        </p:nvCxnSpPr>
        <p:spPr>
          <a:xfrm>
            <a:off x="1329711" y="4215607"/>
            <a:ext cx="241512" cy="17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55335" y="5318975"/>
            <a:ext cx="425003" cy="1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81093" y="5512158"/>
            <a:ext cx="206062" cy="18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32031" y="4391696"/>
            <a:ext cx="246042" cy="23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55369" y="5318975"/>
            <a:ext cx="167425" cy="1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75065" y="5512158"/>
            <a:ext cx="206062" cy="18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ED36CFA-CAA0-F07F-4702-F8FD6A7E1FC1}"/>
              </a:ext>
            </a:extLst>
          </p:cNvPr>
          <p:cNvSpPr txBox="1">
            <a:spLocks/>
          </p:cNvSpPr>
          <p:nvPr/>
        </p:nvSpPr>
        <p:spPr>
          <a:xfrm>
            <a:off x="838200" y="1009315"/>
            <a:ext cx="105156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7-Check the check box for receipts or payment (Choose it).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5E35AC4-874C-7046-E47B-804EA989857C}"/>
              </a:ext>
            </a:extLst>
          </p:cNvPr>
          <p:cNvSpPr txBox="1">
            <a:spLocks/>
          </p:cNvSpPr>
          <p:nvPr/>
        </p:nvSpPr>
        <p:spPr>
          <a:xfrm>
            <a:off x="838200" y="1653506"/>
            <a:ext cx="105156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8-Press on the clear transaction button. </a:t>
            </a:r>
          </a:p>
        </p:txBody>
      </p:sp>
    </p:spTree>
    <p:extLst>
      <p:ext uri="{BB962C8B-B14F-4D97-AF65-F5344CB8AC3E}">
        <p14:creationId xmlns:p14="http://schemas.microsoft.com/office/powerpoint/2010/main" val="26543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1DC6ABD-215C-4EA8-A483-CEF5B99AB3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reverse clearing transaction?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AF6A671-C637-4547-85F4-51B6D18813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575CF26-3D3C-4C5A-A2B7-00432016EF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99413ED5-9ED4-4772-BCE4-2BCAE6B12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357C93-F0CB-4A1C-8F77-4E9063789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24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1DC6ABD-215C-4EA8-A483-CEF5B99AB3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9" y="897790"/>
            <a:ext cx="4711780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Yes, by Unclear Transaction 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AF6A671-C637-4547-85F4-51B6D18813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575CF26-3D3C-4C5A-A2B7-00432016EF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99413ED5-9ED4-4772-BCE4-2BCAE6B12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357C93-F0CB-4A1C-8F77-4E9063789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="" xmlns:a16="http://schemas.microsoft.com/office/drawing/2014/main" id="{EF40FCE5-FB6B-21D8-0717-AA010F48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" y="365125"/>
            <a:ext cx="10515600" cy="3600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/>
              <a:t>1-Choose Unclear transaction from the manual clearing drop-down menu.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21095" r="73237" b="12486"/>
          <a:stretch/>
        </p:blipFill>
        <p:spPr bwMode="auto">
          <a:xfrm>
            <a:off x="695460" y="2862072"/>
            <a:ext cx="2446985" cy="3310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Content Placeholder 10"/>
          <p:cNvPicPr>
            <a:picLocks noGrp="1"/>
          </p:cNvPicPr>
          <p:nvPr>
            <p:ph sz="half" idx="1"/>
          </p:nvPr>
        </p:nvPicPr>
        <p:blipFill rotWithShape="1">
          <a:blip r:embed="rId3"/>
          <a:srcRect t="570" r="44070" b="25883"/>
          <a:stretch/>
        </p:blipFill>
        <p:spPr bwMode="auto">
          <a:xfrm>
            <a:off x="3142445" y="2862390"/>
            <a:ext cx="3528811" cy="330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Content Placeholder 11"/>
          <p:cNvPicPr>
            <a:picLocks noGrp="1"/>
          </p:cNvPicPr>
          <p:nvPr>
            <p:ph sz="half" idx="2"/>
          </p:nvPr>
        </p:nvPicPr>
        <p:blipFill rotWithShape="1">
          <a:blip r:embed="rId4"/>
          <a:srcRect r="26442" b="7354"/>
          <a:stretch/>
        </p:blipFill>
        <p:spPr bwMode="auto">
          <a:xfrm>
            <a:off x="6671256" y="2862390"/>
            <a:ext cx="4842457" cy="3309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670479" y="3585865"/>
            <a:ext cx="334851" cy="20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24810" y="4366067"/>
            <a:ext cx="309093" cy="103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39210" y="5216072"/>
            <a:ext cx="180304" cy="1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74287" y="3810215"/>
            <a:ext cx="115910" cy="23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663707" y="5491938"/>
            <a:ext cx="232891" cy="2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367493" y="5698000"/>
            <a:ext cx="193183" cy="29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24810" y="4469098"/>
            <a:ext cx="309093" cy="1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783AC5F-EB31-1407-D0B2-F5CDAF1EEF0E}"/>
              </a:ext>
            </a:extLst>
          </p:cNvPr>
          <p:cNvSpPr txBox="1">
            <a:spLocks/>
          </p:cNvSpPr>
          <p:nvPr/>
        </p:nvSpPr>
        <p:spPr>
          <a:xfrm>
            <a:off x="829056" y="788693"/>
            <a:ext cx="105156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2-Choose if I want unclear receipt or payment cleared before.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1F534ED7-94D6-1023-7C19-03E5B5E3B01F}"/>
              </a:ext>
            </a:extLst>
          </p:cNvPr>
          <p:cNvSpPr txBox="1">
            <a:spLocks/>
          </p:cNvSpPr>
          <p:nvPr/>
        </p:nvSpPr>
        <p:spPr>
          <a:xfrm>
            <a:off x="829056" y="1212261"/>
            <a:ext cx="105156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3-Determine agent name, specific receipt or payment number, or amount.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FFA544D-9364-0E6A-C013-F2A6913611B1}"/>
              </a:ext>
            </a:extLst>
          </p:cNvPr>
          <p:cNvSpPr txBox="1">
            <a:spLocks/>
          </p:cNvSpPr>
          <p:nvPr/>
        </p:nvSpPr>
        <p:spPr>
          <a:xfrm>
            <a:off x="829056" y="1635829"/>
            <a:ext cx="105156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4-Check the check box of receipt or payment (Choose it)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0F6D105B-FD02-DC1C-E3BB-107DE85520E4}"/>
              </a:ext>
            </a:extLst>
          </p:cNvPr>
          <p:cNvSpPr txBox="1">
            <a:spLocks/>
          </p:cNvSpPr>
          <p:nvPr/>
        </p:nvSpPr>
        <p:spPr>
          <a:xfrm>
            <a:off x="829056" y="2059396"/>
            <a:ext cx="105156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/>
              <a:t>5-Press on the Unclear transaction button</a:t>
            </a:r>
          </a:p>
        </p:txBody>
      </p:sp>
    </p:spTree>
    <p:extLst>
      <p:ext uri="{BB962C8B-B14F-4D97-AF65-F5344CB8AC3E}">
        <p14:creationId xmlns:p14="http://schemas.microsoft.com/office/powerpoint/2010/main" val="30673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3984A6-9325-832E-2DDC-8064A5EC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10448204" cy="1916853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i="1" dirty="0"/>
              <a:t>Bank Reconciliation  </a:t>
            </a:r>
          </a:p>
        </p:txBody>
      </p:sp>
      <p:pic>
        <p:nvPicPr>
          <p:cNvPr id="6" name="Graphic 5" descr="Money">
            <a:extLst>
              <a:ext uri="{FF2B5EF4-FFF2-40B4-BE49-F238E27FC236}">
                <a16:creationId xmlns="" xmlns:a16="http://schemas.microsoft.com/office/drawing/2014/main" id="{DDB5EEFD-4DF3-A3A4-EB56-0DA07C46C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3496" y="2289497"/>
            <a:ext cx="3925036" cy="39250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44814164-C2CA-AFB9-4926-D91DA888CE97}"/>
              </a:ext>
            </a:extLst>
          </p:cNvPr>
          <p:cNvSpPr txBox="1">
            <a:spLocks/>
          </p:cNvSpPr>
          <p:nvPr/>
        </p:nvSpPr>
        <p:spPr>
          <a:xfrm>
            <a:off x="0" y="5959361"/>
            <a:ext cx="4663440" cy="3922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ea typeface="Cambria Math" panose="02040503050406030204" pitchFamily="18" charset="0"/>
              </a:rPr>
              <a:t>Presented By : Abdelrahman </a:t>
            </a:r>
            <a:r>
              <a:rPr lang="en-US" sz="1600" b="1" dirty="0" err="1">
                <a:ea typeface="Cambria Math" panose="02040503050406030204" pitchFamily="18" charset="0"/>
              </a:rPr>
              <a:t>Abdelatti</a:t>
            </a:r>
            <a:r>
              <a:rPr lang="en-US" sz="1600" b="1" dirty="0">
                <a:ea typeface="Cambria Math" panose="02040503050406030204" pitchFamily="18" charset="0"/>
              </a:rPr>
              <a:t> </a:t>
            </a:r>
            <a:r>
              <a:rPr lang="en-US" sz="1600" b="1" dirty="0" err="1">
                <a:ea typeface="Cambria Math" panose="02040503050406030204" pitchFamily="18" charset="0"/>
              </a:rPr>
              <a:t>Manzor</a:t>
            </a:r>
            <a:endParaRPr lang="en-US" sz="16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8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7A7CB8-14D3-6929-03F8-98321844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907576"/>
          </a:xfrm>
        </p:spPr>
        <p:txBody>
          <a:bodyPr/>
          <a:lstStyle/>
          <a:p>
            <a:pPr algn="ctr"/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econciliation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F764362-3EAD-4AFB-3165-937EC398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10" y="798513"/>
            <a:ext cx="5413206" cy="4659312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B4ABCD-F1CD-840D-E005-F175C3309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4084"/>
            <a:ext cx="3932237" cy="424490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What is the reconciliation? </a:t>
            </a:r>
            <a:r>
              <a:rPr lang="en-US" sz="2600" dirty="0"/>
              <a:t>The process of matching system-recorded cash transactions with bank statements 	</a:t>
            </a:r>
            <a:endParaRPr lang="en-US" sz="2400" b="1" dirty="0">
              <a:highlight>
                <a:srgbClr val="FFFF00"/>
              </a:highlight>
            </a:endParaRPr>
          </a:p>
          <a:p>
            <a:r>
              <a:rPr lang="en-US" sz="2400" b="1" dirty="0">
                <a:highlight>
                  <a:srgbClr val="FFFF00"/>
                </a:highlight>
              </a:rPr>
              <a:t>How to find it in Oracle ERP?</a:t>
            </a:r>
          </a:p>
          <a:p>
            <a:r>
              <a:rPr lang="en-US" sz="2400" dirty="0"/>
              <a:t>Open the Oracle home page, then choose the Bank statement and reconciliation 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82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43930FD-3144-31DD-F660-FD22E883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19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D1F067-3FBF-79A2-C84F-590FAE76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</a:rPr>
              <a:t>Reconcile bank statement window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5F584BD-4069-770B-F9C1-17635F50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Explain page contents</a:t>
            </a:r>
            <a:endParaRPr lang="ar-EG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Choose element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review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138418E-71B5-B44B-9D0C-F8C70D69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1009584"/>
            <a:ext cx="6013450" cy="4237169"/>
          </a:xfrm>
        </p:spPr>
      </p:pic>
    </p:spTree>
    <p:extLst>
      <p:ext uri="{BB962C8B-B14F-4D97-AF65-F5344CB8AC3E}">
        <p14:creationId xmlns:p14="http://schemas.microsoft.com/office/powerpoint/2010/main" val="1272229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1898F9-E726-1899-D1C2-55641F79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72" y="0"/>
            <a:ext cx="12355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7C9353-6D2B-77F2-399C-2F0CF623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</a:rPr>
              <a:t>Bank statement window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8DEFBD9-608B-090F-D46B-CE4085F49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Explain page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line button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8F25BB70-5025-C948-FB48-B4C92491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84" y="578561"/>
            <a:ext cx="7055893" cy="4875111"/>
          </a:xfrm>
        </p:spPr>
      </p:pic>
    </p:spTree>
    <p:extLst>
      <p:ext uri="{BB962C8B-B14F-4D97-AF65-F5344CB8AC3E}">
        <p14:creationId xmlns:p14="http://schemas.microsoft.com/office/powerpoint/2010/main" val="12373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="" xmlns:a16="http://schemas.microsoft.com/office/drawing/2014/main" id="{93245F62-CCC4-49E4-B95B-EA6C1E790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32DB8-D589-ED75-F5D9-F65EAC55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644544"/>
            <a:ext cx="10909640" cy="10676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and configure bank accounts</a:t>
            </a:r>
          </a:p>
        </p:txBody>
      </p:sp>
      <p:pic>
        <p:nvPicPr>
          <p:cNvPr id="36" name="Graphic 35" descr="Bank">
            <a:extLst>
              <a:ext uri="{FF2B5EF4-FFF2-40B4-BE49-F238E27FC236}">
                <a16:creationId xmlns="" xmlns:a16="http://schemas.microsoft.com/office/drawing/2014/main" id="{68E7A6A5-BC0C-E733-F0C0-066AF813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53" name="sketch line">
            <a:extLst>
              <a:ext uri="{FF2B5EF4-FFF2-40B4-BE49-F238E27FC236}">
                <a16:creationId xmlns="" xmlns:a16="http://schemas.microsoft.com/office/drawing/2014/main" id="{E6C0DD6B-6AA3-448F-9B99-8386295BC1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EF0F9E9-7A22-F5EF-9ABF-6E8ED7E08FC2}"/>
              </a:ext>
            </a:extLst>
          </p:cNvPr>
          <p:cNvSpPr txBox="1">
            <a:spLocks/>
          </p:cNvSpPr>
          <p:nvPr/>
        </p:nvSpPr>
        <p:spPr>
          <a:xfrm>
            <a:off x="3593592" y="5587900"/>
            <a:ext cx="5000220" cy="392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Presented By : Amr Abd El-Monem Ibrahim Elmohdy</a:t>
            </a:r>
          </a:p>
        </p:txBody>
      </p:sp>
    </p:spTree>
    <p:extLst>
      <p:ext uri="{BB962C8B-B14F-4D97-AF65-F5344CB8AC3E}">
        <p14:creationId xmlns:p14="http://schemas.microsoft.com/office/powerpoint/2010/main" val="25304481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617667-808D-D765-11E6-82280CF2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78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AE5AF5-77F9-56ED-BA9C-0DD8B113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3" y="675862"/>
            <a:ext cx="4223607" cy="2277464"/>
          </a:xfrm>
        </p:spPr>
        <p:txBody>
          <a:bodyPr/>
          <a:lstStyle/>
          <a:p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Bank statement line  window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049FE0-48AC-316B-04F0-657E8E3DB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533" y="2953325"/>
            <a:ext cx="3932237" cy="3228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Explain page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Available button</a:t>
            </a:r>
            <a:endParaRPr lang="ar-EG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B7931754-8254-AC02-898B-0EBD56AD8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</p:spTree>
    <p:extLst>
      <p:ext uri="{BB962C8B-B14F-4D97-AF65-F5344CB8AC3E}">
        <p14:creationId xmlns:p14="http://schemas.microsoft.com/office/powerpoint/2010/main" val="1122257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CDFCC9-474F-DD49-9938-456514819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" y="0"/>
            <a:ext cx="12096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1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6BFBF4-F542-F37D-BC14-AA4A6E47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Available transaction window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2A4A27-0CDE-177A-02D1-2A31E8EA6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Explain page contents</a:t>
            </a:r>
            <a:endParaRPr lang="ar-EG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the reconciled button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344BD479-E110-4FDA-C432-1553ABCC4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</p:spTree>
    <p:extLst>
      <p:ext uri="{BB962C8B-B14F-4D97-AF65-F5344CB8AC3E}">
        <p14:creationId xmlns:p14="http://schemas.microsoft.com/office/powerpoint/2010/main" val="2021350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11FFC1-0696-3AC1-0B99-33B53C444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3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DEA590-330E-4910-E8BE-D6933D0A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063" y="798973"/>
            <a:ext cx="3582708" cy="2247117"/>
          </a:xfrm>
        </p:spPr>
        <p:txBody>
          <a:bodyPr/>
          <a:lstStyle/>
          <a:p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Bank statement line  window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A8A30DC-C1DF-CFAE-F7D6-FF11B8180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NOTICE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9CBC972-DF96-8EA9-96FD-CC898F436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880955"/>
            <a:ext cx="6215915" cy="4494427"/>
          </a:xfrm>
        </p:spPr>
      </p:pic>
    </p:spTree>
    <p:extLst>
      <p:ext uri="{BB962C8B-B14F-4D97-AF65-F5344CB8AC3E}">
        <p14:creationId xmlns:p14="http://schemas.microsoft.com/office/powerpoint/2010/main" val="1727418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4352E7-62FA-1C7E-3E77-AC46C46A1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22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6DD82F-0F1C-6AEC-4E88-AC633402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46160"/>
            <a:ext cx="3932237" cy="1048901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</a:rPr>
              <a:t>Bank statement window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D6FEF6-F705-9E29-FE36-F7ED59BA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403" y="3245247"/>
            <a:ext cx="3584622" cy="2248181"/>
          </a:xfrm>
        </p:spPr>
        <p:txBody>
          <a:bodyPr/>
          <a:lstStyle/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2"/>
            <a:r>
              <a:rPr lang="en-US" sz="2400" b="1" dirty="0">
                <a:solidFill>
                  <a:srgbClr val="FF0000"/>
                </a:solidFill>
              </a:rPr>
              <a:t>NOTICE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complete button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0ABCF6C-7154-89CE-5D5F-D29F2919B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927424"/>
            <a:ext cx="6013450" cy="4401489"/>
          </a:xfrm>
        </p:spPr>
      </p:pic>
    </p:spTree>
    <p:extLst>
      <p:ext uri="{BB962C8B-B14F-4D97-AF65-F5344CB8AC3E}">
        <p14:creationId xmlns:p14="http://schemas.microsoft.com/office/powerpoint/2010/main" val="493082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89C042-4E22-D0AB-FD6A-E37235C8E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" y="0"/>
            <a:ext cx="12096466" cy="67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59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ld wrinkled hands with some coins">
            <a:extLst>
              <a:ext uri="{FF2B5EF4-FFF2-40B4-BE49-F238E27FC236}">
                <a16:creationId xmlns="" xmlns:a16="http://schemas.microsoft.com/office/drawing/2014/main" id="{C4327D7D-B483-1651-2581-2D8AE749AE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0222B5-B739-82A9-5CCC-C5585AE12A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6862F-9E40-0D61-D654-DA70D2E56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5"/>
            <a:ext cx="7800660" cy="749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Cash Forecasting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BE23E75-E7E9-4D9F-6D25-5512363F86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69666A-1A09-D9AE-CBD2-61F53FC1459A}"/>
              </a:ext>
            </a:extLst>
          </p:cNvPr>
          <p:cNvSpPr txBox="1"/>
          <p:nvPr/>
        </p:nvSpPr>
        <p:spPr>
          <a:xfrm>
            <a:off x="154806" y="5808327"/>
            <a:ext cx="4874394" cy="345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</a:rPr>
              <a:t>Presented By :Moataz Emad Eldin Hassan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1B115DB-65EB-3FC3-7284-CFDF4ADC6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758048B4-3F65-4EB9-ABA8-099353BE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AE2FDE4-8ECB-4D0B-B871-D4EE52606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White calculator">
            <a:extLst>
              <a:ext uri="{FF2B5EF4-FFF2-40B4-BE49-F238E27FC236}">
                <a16:creationId xmlns="" xmlns:a16="http://schemas.microsoft.com/office/drawing/2014/main" id="{14B09A6C-EDF6-D343-D3A0-E49AF4132D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9" b="1572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42E5F9-F3AA-F334-4D77-9CAECB7D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800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2"/>
                </a:solidFill>
              </a:rPr>
              <a:t>Steps to define a new bank account</a:t>
            </a:r>
            <a:endParaRPr lang="ar-EG" sz="8000">
              <a:ln w="22225">
                <a:solidFill>
                  <a:schemeClr val="tx1"/>
                </a:solidFill>
                <a:miter lim="800000"/>
              </a:ln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68813C9-8C2E-D803-77D3-59EBA9055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4067745"/>
            <a:ext cx="10530318" cy="1949813"/>
          </a:xfrm>
        </p:spPr>
        <p:txBody>
          <a:bodyPr anchor="t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Define bank name.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Define bank branch.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Define bank account.</a:t>
            </a:r>
            <a:endParaRPr lang="ar-EG" sz="2200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C86DB23-FEFE-4C3A-88FA-8E855AB1EE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3BB22FAF-4B4F-40B1-97FF-67CD036C89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8488D89-E3BB-4E60-BF44-5F0BE92E3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8FA7B87-C151-46CF-9E07-DD4FD9717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E99EB480-500C-4A3E-BED3-513B88DB01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1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B263E-8F67-DFAF-D14D-F2EF0AB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41" name="Rectangle 1">
            <a:extLst>
              <a:ext uri="{FF2B5EF4-FFF2-40B4-BE49-F238E27FC236}">
                <a16:creationId xmlns="" xmlns:a16="http://schemas.microsoft.com/office/drawing/2014/main" id="{DC3FE493-1B6D-6C5B-C192-27FB9FDE49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3325" y="2476595"/>
          <a:ext cx="9783763" cy="341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655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C08CE-5FAC-7745-C606-142206DD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Steps to Set Up Cash Forecasting</a:t>
            </a:r>
          </a:p>
        </p:txBody>
      </p:sp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6F7EA44-006B-9FC0-E0CE-160AE45219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7797"/>
          <a:stretch/>
        </p:blipFill>
        <p:spPr>
          <a:xfrm>
            <a:off x="5262368" y="598634"/>
            <a:ext cx="6283602" cy="5619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0C8797D-1E06-6A12-32FB-F7D419D2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2. Navigating to Cash Management Module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Switch responsibility to: Cash Management, Vision Operations (USA)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Go to: Cash Forecasting</a:t>
            </a:r>
          </a:p>
        </p:txBody>
      </p:sp>
    </p:spTree>
    <p:extLst>
      <p:ext uri="{BB962C8B-B14F-4D97-AF65-F5344CB8AC3E}">
        <p14:creationId xmlns:p14="http://schemas.microsoft.com/office/powerpoint/2010/main" val="1983172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8AFB3-4977-AE0C-7191-533FDD81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21" y="219127"/>
            <a:ext cx="4243234" cy="1508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/>
              <a:t>Creating a Cash Forecasting Template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764A5291-7A7B-D26C-C36D-7482A74ED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1367" r="20076" b="4602"/>
          <a:stretch/>
        </p:blipFill>
        <p:spPr>
          <a:xfrm>
            <a:off x="7128388" y="219127"/>
            <a:ext cx="4786340" cy="2578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63C479F-72CD-827E-2DE0-8F19EBB9C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121" y="2151063"/>
            <a:ext cx="3200400" cy="3429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"Create New Template."</a:t>
            </a:r>
          </a:p>
          <a:p>
            <a:r>
              <a:rPr lang="en-US" dirty="0"/>
              <a:t>Enter template name: </a:t>
            </a:r>
            <a:r>
              <a:rPr lang="en-US" dirty="0" err="1"/>
              <a:t>Ivas_forecast_Template</a:t>
            </a:r>
            <a:r>
              <a:rPr lang="en-US" dirty="0"/>
              <a:t>.</a:t>
            </a:r>
          </a:p>
          <a:p>
            <a:r>
              <a:rPr lang="en-US" dirty="0"/>
              <a:t>Select "Forecast By" as "GL Periods."</a:t>
            </a:r>
          </a:p>
          <a:p>
            <a:r>
              <a:rPr lang="en-US" dirty="0"/>
              <a:t>Exclude overdue transactions.</a:t>
            </a:r>
          </a:p>
          <a:p>
            <a:r>
              <a:rPr lang="en-US" dirty="0"/>
              <a:t>Click "Next."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0A316123-ED17-B9DE-22C9-AC6BE8252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1464" r="451" b="10554"/>
          <a:stretch/>
        </p:blipFill>
        <p:spPr>
          <a:xfrm>
            <a:off x="4800111" y="3164681"/>
            <a:ext cx="6280843" cy="3474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078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4DEAC0-9310-B57D-FEA6-9CE2357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96646"/>
            <a:ext cx="4050570" cy="1622322"/>
          </a:xfrm>
        </p:spPr>
        <p:txBody>
          <a:bodyPr>
            <a:normAutofit/>
          </a:bodyPr>
          <a:lstStyle/>
          <a:p>
            <a:r>
              <a:rPr lang="en-US" dirty="0"/>
              <a:t>Adding Data Sources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="" xmlns:a16="http://schemas.microsoft.com/office/drawing/2014/main" id="{A12023CF-2779-0CEA-C1AD-4B980844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231922"/>
            <a:ext cx="5132439" cy="3811742"/>
          </a:xfrm>
        </p:spPr>
        <p:txBody>
          <a:bodyPr anchor="ctr">
            <a:normAutofit fontScale="92500" lnSpcReduction="20000"/>
          </a:bodyPr>
          <a:lstStyle/>
          <a:p>
            <a:pPr marL="0">
              <a:lnSpc>
                <a:spcPct val="100000"/>
              </a:lnSpc>
            </a:pPr>
            <a:r>
              <a:rPr lang="en-US" sz="1800" dirty="0"/>
              <a:t>Included Sources: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Purchase Orders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Supplier Invoices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Supplier Payments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Sales Orders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Customer Invoices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Customer Receipts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Entry Method: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Select source type and enter required data.</a:t>
            </a:r>
          </a:p>
          <a:p>
            <a:pPr marL="0">
              <a:lnSpc>
                <a:spcPct val="100000"/>
              </a:lnSpc>
            </a:pPr>
            <a:r>
              <a:rPr lang="en-US" sz="1800" dirty="0"/>
              <a:t>Click "Apply" for each source.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1E1BB449-06DC-9897-F001-8F3FC04CD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" t="664" r="-1360" b="-1317"/>
          <a:stretch/>
        </p:blipFill>
        <p:spPr>
          <a:xfrm>
            <a:off x="6819747" y="284850"/>
            <a:ext cx="5224449" cy="3068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972A1403-4EFD-0D5C-5417-29BDBE25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6" t="1" r="-2155" b="-6073"/>
          <a:stretch/>
        </p:blipFill>
        <p:spPr>
          <a:xfrm>
            <a:off x="4587758" y="3504917"/>
            <a:ext cx="6208061" cy="3521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584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94C57F-BF02-1904-4CBE-9F2BEC28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8" y="335525"/>
            <a:ext cx="4555151" cy="16223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Running the Forecast and Viewing Results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8F1E692C-4E21-4F0E-E4B8-1EC7B758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1088" r="292" b="23240"/>
          <a:stretch/>
        </p:blipFill>
        <p:spPr>
          <a:xfrm>
            <a:off x="5111638" y="3342967"/>
            <a:ext cx="5890659" cy="3420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36" name="Text Placeholder 3">
            <a:extLst>
              <a:ext uri="{FF2B5EF4-FFF2-40B4-BE49-F238E27FC236}">
                <a16:creationId xmlns="" xmlns:a16="http://schemas.microsoft.com/office/drawing/2014/main" id="{0A177146-2D8B-6BB6-45C4-2D9F081E9EE3}"/>
              </a:ext>
            </a:extLst>
          </p:cNvPr>
          <p:cNvGraphicFramePr/>
          <p:nvPr/>
        </p:nvGraphicFramePr>
        <p:xfrm>
          <a:off x="265473" y="2084439"/>
          <a:ext cx="3392128" cy="3821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BF153391-505B-95FE-B182-703A2A278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3248" r="1002" b="4462"/>
          <a:stretch/>
        </p:blipFill>
        <p:spPr>
          <a:xfrm>
            <a:off x="5883404" y="335525"/>
            <a:ext cx="6043123" cy="2759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47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0AEC9-44AD-9D0A-7365-455E6037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147" y="1880420"/>
            <a:ext cx="5807411" cy="15485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2</a:t>
            </a:r>
            <a:r>
              <a:rPr lang="en-US" sz="4400" dirty="0"/>
              <a:t>. Viewing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469483-C4AD-F59E-87F4-362F76251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4825" y="4473677"/>
            <a:ext cx="6268246" cy="126814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Navigate To Menu &gt; View &gt; Requests.</a:t>
            </a:r>
          </a:p>
          <a:p>
            <a:r>
              <a:rPr lang="en-US"/>
              <a:t>Click "Find" Then "Refresh Data."</a:t>
            </a:r>
          </a:p>
          <a:p>
            <a:r>
              <a:rPr lang="en-US"/>
              <a:t>View Final Output.</a:t>
            </a: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0498EB09-0AC6-ECFC-D34E-036097FC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796"/>
          <a:stretch/>
        </p:blipFill>
        <p:spPr>
          <a:xfrm>
            <a:off x="593389" y="385374"/>
            <a:ext cx="4681436" cy="2961331"/>
          </a:xfrm>
          <a:prstGeom prst="roundRect">
            <a:avLst>
              <a:gd name="adj" fmla="val 537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C36F7ABF-190D-4106-AEFE-4DAD88CB6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9770"/>
          <a:stretch/>
        </p:blipFill>
        <p:spPr>
          <a:xfrm>
            <a:off x="593389" y="3627083"/>
            <a:ext cx="4687974" cy="296133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809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3A0D6-9714-4867-38A0-BEEFFBC2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Final Report Overview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0AD12FB-D582-7C43-B043-949556042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Key Components of the Final Report: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Summary of cash inflows and outflows.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Forecast accuracy metrics.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Comparison of projected vs. actual cash positions.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Breakdown by sources (Invoices, Payments, Orders).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Actionable Insights: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Identify liquidity risks and optimization opportunities.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Adjust forecasting parameters based on performance.</a:t>
            </a:r>
          </a:p>
          <a:p>
            <a:pPr>
              <a:buFont typeface="Wingdings 3" charset="2"/>
              <a:buChar char=""/>
            </a:pPr>
            <a:r>
              <a:rPr lang="en-US" sz="1700" dirty="0">
                <a:solidFill>
                  <a:srgbClr val="FFFFFF"/>
                </a:solidFill>
              </a:rPr>
              <a:t>Review currency fluctuations and their impact.</a:t>
            </a:r>
          </a:p>
          <a:p>
            <a:pPr>
              <a:buFont typeface="Wingdings 3" charset="2"/>
              <a:buChar char="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 descr="A computer screen shot of a computer screen&#10;&#10;AI-generated content may be incorrect.">
            <a:extLst>
              <a:ext uri="{FF2B5EF4-FFF2-40B4-BE49-F238E27FC236}">
                <a16:creationId xmlns="" xmlns:a16="http://schemas.microsoft.com/office/drawing/2014/main" id="{79028DAC-46F4-B748-D718-93812D12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r="-2" b="15179"/>
          <a:stretch/>
        </p:blipFill>
        <p:spPr>
          <a:xfrm>
            <a:off x="6879049" y="480060"/>
            <a:ext cx="4825273" cy="2948940"/>
          </a:xfrm>
          <a:custGeom>
            <a:avLst/>
            <a:gdLst/>
            <a:ahLst/>
            <a:cxnLst/>
            <a:rect l="l" t="t" r="r" b="b"/>
            <a:pathLst>
              <a:path w="4825273" h="2948940">
                <a:moveTo>
                  <a:pt x="0" y="0"/>
                </a:moveTo>
                <a:lnTo>
                  <a:pt x="2646616" y="0"/>
                </a:lnTo>
                <a:lnTo>
                  <a:pt x="4664497" y="0"/>
                </a:lnTo>
                <a:lnTo>
                  <a:pt x="4825273" y="0"/>
                </a:lnTo>
                <a:lnTo>
                  <a:pt x="4825273" y="2948940"/>
                </a:lnTo>
                <a:lnTo>
                  <a:pt x="221394" y="2948940"/>
                </a:lnTo>
                <a:lnTo>
                  <a:pt x="221394" y="2876858"/>
                </a:lnTo>
                <a:lnTo>
                  <a:pt x="222335" y="2750941"/>
                </a:lnTo>
                <a:lnTo>
                  <a:pt x="221394" y="2623814"/>
                </a:lnTo>
                <a:lnTo>
                  <a:pt x="219512" y="2494871"/>
                </a:lnTo>
                <a:lnTo>
                  <a:pt x="217787" y="2365928"/>
                </a:lnTo>
                <a:lnTo>
                  <a:pt x="214023" y="2235169"/>
                </a:lnTo>
                <a:lnTo>
                  <a:pt x="210103" y="2103199"/>
                </a:lnTo>
                <a:lnTo>
                  <a:pt x="205555" y="1971229"/>
                </a:lnTo>
                <a:lnTo>
                  <a:pt x="199125" y="1838048"/>
                </a:lnTo>
                <a:lnTo>
                  <a:pt x="191441" y="1703656"/>
                </a:lnTo>
                <a:lnTo>
                  <a:pt x="184071" y="1568660"/>
                </a:lnTo>
                <a:lnTo>
                  <a:pt x="174662" y="1433663"/>
                </a:lnTo>
                <a:lnTo>
                  <a:pt x="163371" y="1296850"/>
                </a:lnTo>
                <a:lnTo>
                  <a:pt x="152080" y="1161853"/>
                </a:lnTo>
                <a:lnTo>
                  <a:pt x="139063" y="1024435"/>
                </a:lnTo>
                <a:lnTo>
                  <a:pt x="124793" y="886411"/>
                </a:lnTo>
                <a:lnTo>
                  <a:pt x="109738" y="750203"/>
                </a:lnTo>
                <a:lnTo>
                  <a:pt x="92174" y="612180"/>
                </a:lnTo>
                <a:lnTo>
                  <a:pt x="73356" y="474761"/>
                </a:lnTo>
                <a:lnTo>
                  <a:pt x="54694" y="336738"/>
                </a:lnTo>
                <a:lnTo>
                  <a:pt x="32897" y="199320"/>
                </a:lnTo>
                <a:lnTo>
                  <a:pt x="10628" y="62507"/>
                </a:lnTo>
                <a:close/>
              </a:path>
            </a:pathLst>
          </a:custGeom>
        </p:spPr>
      </p:pic>
      <p:pic>
        <p:nvPicPr>
          <p:cNvPr id="7" name="Picture 6" descr="A computer screen shot of a computer screen&#10;&#10;AI-generated content may be incorrect.">
            <a:extLst>
              <a:ext uri="{FF2B5EF4-FFF2-40B4-BE49-F238E27FC236}">
                <a16:creationId xmlns="" xmlns:a16="http://schemas.microsoft.com/office/drawing/2014/main" id="{1ECB6510-34DA-C3F9-7266-0537F648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0245"/>
          <a:stretch/>
        </p:blipFill>
        <p:spPr>
          <a:xfrm>
            <a:off x="6774510" y="3429000"/>
            <a:ext cx="4929808" cy="2948940"/>
          </a:xfrm>
          <a:custGeom>
            <a:avLst/>
            <a:gdLst/>
            <a:ahLst/>
            <a:cxnLst/>
            <a:rect l="l" t="t" r="r" b="b"/>
            <a:pathLst>
              <a:path w="4929808" h="2948940">
                <a:moveTo>
                  <a:pt x="325929" y="0"/>
                </a:moveTo>
                <a:lnTo>
                  <a:pt x="4929808" y="0"/>
                </a:lnTo>
                <a:lnTo>
                  <a:pt x="4929808" y="2948940"/>
                </a:lnTo>
                <a:lnTo>
                  <a:pt x="4769032" y="2948940"/>
                </a:lnTo>
                <a:lnTo>
                  <a:pt x="2751151" y="2948940"/>
                </a:lnTo>
                <a:lnTo>
                  <a:pt x="0" y="2948940"/>
                </a:lnTo>
                <a:lnTo>
                  <a:pt x="0" y="2948045"/>
                </a:lnTo>
                <a:lnTo>
                  <a:pt x="103291" y="2948045"/>
                </a:lnTo>
                <a:lnTo>
                  <a:pt x="112340" y="2889373"/>
                </a:lnTo>
                <a:lnTo>
                  <a:pt x="123631" y="2813097"/>
                </a:lnTo>
                <a:lnTo>
                  <a:pt x="135550" y="2722292"/>
                </a:lnTo>
                <a:lnTo>
                  <a:pt x="149820" y="2614536"/>
                </a:lnTo>
                <a:lnTo>
                  <a:pt x="164875" y="2495279"/>
                </a:lnTo>
                <a:lnTo>
                  <a:pt x="180714" y="2360888"/>
                </a:lnTo>
                <a:lnTo>
                  <a:pt x="197494" y="2214389"/>
                </a:lnTo>
                <a:lnTo>
                  <a:pt x="214273" y="2055177"/>
                </a:lnTo>
                <a:lnTo>
                  <a:pt x="231367" y="1885675"/>
                </a:lnTo>
                <a:lnTo>
                  <a:pt x="247205" y="1702854"/>
                </a:lnTo>
                <a:lnTo>
                  <a:pt x="262417" y="1511558"/>
                </a:lnTo>
                <a:lnTo>
                  <a:pt x="276217" y="1309365"/>
                </a:lnTo>
                <a:lnTo>
                  <a:pt x="289390" y="1098697"/>
                </a:lnTo>
                <a:lnTo>
                  <a:pt x="301779" y="878949"/>
                </a:lnTo>
                <a:lnTo>
                  <a:pt x="306170" y="766351"/>
                </a:lnTo>
                <a:lnTo>
                  <a:pt x="311031" y="651331"/>
                </a:lnTo>
                <a:lnTo>
                  <a:pt x="315579" y="534495"/>
                </a:lnTo>
                <a:lnTo>
                  <a:pt x="318558" y="417054"/>
                </a:lnTo>
                <a:lnTo>
                  <a:pt x="321224" y="297191"/>
                </a:lnTo>
                <a:lnTo>
                  <a:pt x="324047" y="176118"/>
                </a:lnTo>
                <a:lnTo>
                  <a:pt x="325929" y="526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09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D3E818CB-6408-6522-E720-7CC00D07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265E4D25-6A3E-1DDB-8A4F-4AD1E4DCC1EB}"/>
              </a:ext>
            </a:extLst>
          </p:cNvPr>
          <p:cNvSpPr/>
          <p:nvPr/>
        </p:nvSpPr>
        <p:spPr>
          <a:xfrm>
            <a:off x="-9144" y="1043027"/>
            <a:ext cx="457681" cy="19979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583C0356-5DA2-6792-6FE2-9A57E007C5E5}"/>
              </a:ext>
            </a:extLst>
          </p:cNvPr>
          <p:cNvSpPr/>
          <p:nvPr/>
        </p:nvSpPr>
        <p:spPr>
          <a:xfrm>
            <a:off x="-9144" y="3905397"/>
            <a:ext cx="795528" cy="19979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B9D7811E-7244-CC79-BA64-3AC9162BEF53}"/>
              </a:ext>
            </a:extLst>
          </p:cNvPr>
          <p:cNvSpPr/>
          <p:nvPr/>
        </p:nvSpPr>
        <p:spPr>
          <a:xfrm>
            <a:off x="-9144" y="3424349"/>
            <a:ext cx="557303" cy="19979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97D464E9-4A97-865B-3E5F-15E951DB2C96}"/>
              </a:ext>
            </a:extLst>
          </p:cNvPr>
          <p:cNvSpPr/>
          <p:nvPr/>
        </p:nvSpPr>
        <p:spPr>
          <a:xfrm>
            <a:off x="-9144" y="3742175"/>
            <a:ext cx="694945" cy="19979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1036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DEEA20DC-0D5C-710C-E8BB-1829DBF1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676E92-0670-D62B-797D-B49CA1FB3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706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773</Words>
  <Application>Microsoft Office PowerPoint</Application>
  <PresentationFormat>Widescreen</PresentationFormat>
  <Paragraphs>143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81" baseType="lpstr">
      <vt:lpstr>Aptos</vt:lpstr>
      <vt:lpstr>Aptos Display</vt:lpstr>
      <vt:lpstr>Arial</vt:lpstr>
      <vt:lpstr>Arial Rounded MT Bold</vt:lpstr>
      <vt:lpstr>Bahnschrift Light</vt:lpstr>
      <vt:lpstr>Calibri</vt:lpstr>
      <vt:lpstr>Cambria Math</vt:lpstr>
      <vt:lpstr>Corbel</vt:lpstr>
      <vt:lpstr>Gill Sans MT</vt:lpstr>
      <vt:lpstr>Times New Roman</vt:lpstr>
      <vt:lpstr>Wingdings</vt:lpstr>
      <vt:lpstr>Wingdings 3</vt:lpstr>
      <vt:lpstr>Office Theme</vt:lpstr>
      <vt:lpstr>Banded</vt:lpstr>
      <vt:lpstr>Gallery</vt:lpstr>
      <vt:lpstr>PowerPoint Presentation</vt:lpstr>
      <vt:lpstr>PowerPoint Presentation</vt:lpstr>
      <vt:lpstr>Project Overview</vt:lpstr>
      <vt:lpstr>Scope of Work</vt:lpstr>
      <vt:lpstr>Create and configure bank accounts</vt:lpstr>
      <vt:lpstr>Steps to define a new bank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Cash Clearing Transactions</vt:lpstr>
      <vt:lpstr>Points to be Covered.</vt:lpstr>
      <vt:lpstr>Why we use manual clearing?</vt:lpstr>
      <vt:lpstr>Conditions of clearing?</vt:lpstr>
      <vt:lpstr>Steps of clearing transaction</vt:lpstr>
      <vt:lpstr>4- Then specify the type of transaction I want to clear if it receipt or payment.</vt:lpstr>
      <vt:lpstr>6-Ensure that the status of receipt is remitted and the status of payment is negotiable.</vt:lpstr>
      <vt:lpstr>Can we reverse clearing transaction?</vt:lpstr>
      <vt:lpstr>Yes, by Unclear Transaction Icon</vt:lpstr>
      <vt:lpstr>1-Choose Unclear transaction from the manual clearing drop-down menu.</vt:lpstr>
      <vt:lpstr>Bank Reconciliation  </vt:lpstr>
      <vt:lpstr>Reconciliation</vt:lpstr>
      <vt:lpstr>PowerPoint Presentation</vt:lpstr>
      <vt:lpstr>Reconcile bank statement window </vt:lpstr>
      <vt:lpstr>PowerPoint Presentation</vt:lpstr>
      <vt:lpstr>Bank statement window</vt:lpstr>
      <vt:lpstr>PowerPoint Presentation</vt:lpstr>
      <vt:lpstr>Bank statement line  window</vt:lpstr>
      <vt:lpstr>PowerPoint Presentation</vt:lpstr>
      <vt:lpstr>Available transaction window </vt:lpstr>
      <vt:lpstr>PowerPoint Presentation</vt:lpstr>
      <vt:lpstr>Bank statement line  window</vt:lpstr>
      <vt:lpstr>PowerPoint Presentation</vt:lpstr>
      <vt:lpstr>Bank statement window</vt:lpstr>
      <vt:lpstr>PowerPoint Presentation</vt:lpstr>
      <vt:lpstr>Cash Forecasting</vt:lpstr>
      <vt:lpstr>Introduction</vt:lpstr>
      <vt:lpstr>Steps to Set Up Cash Forecasting</vt:lpstr>
      <vt:lpstr>Creating a Cash Forecasting Template</vt:lpstr>
      <vt:lpstr>Adding Data Sources</vt:lpstr>
      <vt:lpstr>Running the Forecast and Viewing Results</vt:lpstr>
      <vt:lpstr>2. Viewing Results</vt:lpstr>
      <vt:lpstr>Final Report Overview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ELMOHDY</dc:creator>
  <cp:lastModifiedBy>Microsoft account</cp:lastModifiedBy>
  <cp:revision>42</cp:revision>
  <dcterms:created xsi:type="dcterms:W3CDTF">2025-03-08T21:11:09Z</dcterms:created>
  <dcterms:modified xsi:type="dcterms:W3CDTF">2025-04-27T16:30:39Z</dcterms:modified>
</cp:coreProperties>
</file>